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64" r:id="rId10"/>
    <p:sldId id="265" r:id="rId11"/>
    <p:sldId id="276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embeddedFontLst>
    <p:embeddedFont>
      <p:font typeface="OPPOSans B" panose="02010600030101010101" charset="-122"/>
      <p:regular r:id="rId23"/>
    </p:embeddedFont>
    <p:embeddedFont>
      <p:font typeface="OPPOSans H" panose="02010600030101010101" charset="-122"/>
      <p:regular r:id="rId24"/>
    </p:embeddedFont>
    <p:embeddedFont>
      <p:font typeface="Source Han Sans" panose="02010600030101010101" charset="-122"/>
      <p:regular r:id="rId25"/>
    </p:embeddedFont>
    <p:embeddedFont>
      <p:font typeface="Source Han Sans CN Bold" panose="02010600030101010101" charset="-122"/>
      <p:regular r:id="rId26"/>
    </p:embeddedFont>
    <p:embeddedFont>
      <p:font typeface="Source Han Serif" panose="02010600030101010101" charset="-122"/>
      <p:regular r:id="rId27"/>
    </p:embeddedFont>
    <p:embeddedFont>
      <p:font typeface="Source Han Serif SC Regular" panose="02010600030101010101" charset="-122"/>
      <p:regular r:id="rId28"/>
    </p:embeddedFont>
    <p:embeddedFont>
      <p:font typeface="等线" panose="02010600030101010101" pitchFamily="2" charset="-122"/>
      <p:regular r:id="rId29"/>
      <p:bold r:id="rId30"/>
    </p:embeddedFont>
    <p:embeddedFont>
      <p:font typeface="微软雅黑" panose="020B0503020204020204" pitchFamily="34" charset="-122"/>
      <p:regular r:id="rId31"/>
      <p:bold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000" autoAdjust="0"/>
  </p:normalViewPr>
  <p:slideViewPr>
    <p:cSldViewPr snapToGrid="0">
      <p:cViewPr varScale="1">
        <p:scale>
          <a:sx n="62" d="100"/>
          <a:sy n="62" d="100"/>
        </p:scale>
        <p:origin x="145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F9BE3-D8D7-40A4-BE38-35EA1C6B4BE3}" type="datetimeFigureOut">
              <a:rPr lang="zh-CN" altLang="en-US" smtClean="0"/>
              <a:t>2025/8/9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C6D7A-557B-4C35-B019-F5C6A5428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86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11197-33E7-FD07-4FE9-16F3D7869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6ECC8B-E72F-BECC-EE15-3DB4DF95A3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D70BC61-B71D-F1EC-BDE6-C24947880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1. 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选择（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从根节点（当前状态）出发，根据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UCT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Upper Confidence Bound for Trees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）选择一条最优路径，直到到达一个未完全扩展的节点（即存在未尝试的子节点）。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2. 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Expansion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当选择到一个未完全扩展的节点时，为其添加一个未尝试过的子节点（即一个可能的行动），并将该子节点作为下一步模拟的起点。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3. 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模拟（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Simulation/Rollout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从扩展出的子节点开始，用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随机策略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（或简单启发式策略）模拟游戏直到结束，得到一个胜负结果（如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表示胜，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表示负，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表示平局）。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4. 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回溯（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Backpropagation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将模拟结果（收益）反向传播到路径上的所有节点，更新它们的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（累计收益）和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（访问次数）。</a:t>
            </a: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\(P(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s,a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：神经网络预测的在状态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下采取动作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的概率。</a:t>
            </a:r>
          </a:p>
          <a:p>
            <a:pPr lvl="1"/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\(Q(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s,a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：动作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的平均价值（通过历史模拟结果更新）。</a:t>
            </a:r>
          </a:p>
          <a:p>
            <a:pPr lvl="1"/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\(N(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s,a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：动作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的访问次数。</a:t>
            </a:r>
          </a:p>
          <a:p>
            <a:br>
              <a:rPr lang="zh-CN" altLang="en-US" dirty="0"/>
            </a:b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关键点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：神经网络的策略输出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\(P(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s,a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公式的一部分，直接影响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MCTS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对路径的选择偏好，使搜索更聚焦于有潜力的走法。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6B0A2A-8FDA-6103-16C3-0A3FD737E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C6D7A-557B-4C35-B019-F5C6A5428AC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34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"/>
          <p:cNvPicPr>
            <a:picLocks noChangeAspect="1"/>
          </p:cNvPicPr>
          <p:nvPr/>
        </p:nvPicPr>
        <p:blipFill>
          <a:blip r:embed="rId2">
            <a:alphaModFix amt="14000"/>
          </a:blip>
          <a:srcRect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21410140">
            <a:off x="617538" y="902368"/>
            <a:ext cx="10944225" cy="5379788"/>
          </a:xfrm>
          <a:prstGeom prst="roundRect">
            <a:avLst>
              <a:gd name="adj" fmla="val 1275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17538" y="902368"/>
            <a:ext cx="10944225" cy="5379788"/>
          </a:xfrm>
          <a:prstGeom prst="roundRect">
            <a:avLst>
              <a:gd name="adj" fmla="val 127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994478" y="1503947"/>
            <a:ext cx="4319337" cy="4319337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"/>
          <p:cNvPicPr>
            <a:picLocks noChangeAspect="1"/>
          </p:cNvPicPr>
          <p:nvPr/>
        </p:nvPicPr>
        <p:blipFill>
          <a:blip r:embed="rId3">
            <a:alphaModFix/>
          </a:blip>
          <a:srcRect l="1663" t="3302" b="6102"/>
          <a:stretch>
            <a:fillRect/>
          </a:stretch>
        </p:blipFill>
        <p:spPr>
          <a:xfrm>
            <a:off x="6521119" y="1353015"/>
            <a:ext cx="5021456" cy="4626167"/>
          </a:xfrm>
          <a:custGeom>
            <a:avLst/>
            <a:gdLst>
              <a:gd name="connsiteX0" fmla="*/ 0 w 6080464"/>
              <a:gd name="connsiteY0" fmla="*/ 0 h 5601810"/>
              <a:gd name="connsiteX1" fmla="*/ 6080464 w 6080464"/>
              <a:gd name="connsiteY1" fmla="*/ 0 h 5601810"/>
              <a:gd name="connsiteX2" fmla="*/ 6080464 w 6080464"/>
              <a:gd name="connsiteY2" fmla="*/ 5601810 h 5601810"/>
              <a:gd name="connsiteX3" fmla="*/ 0 w 6080464"/>
              <a:gd name="connsiteY3" fmla="*/ 5601810 h 5601810"/>
            </a:gdLst>
            <a:ahLst/>
            <a:cxnLst/>
            <a:rect l="l" t="t" r="r" b="b"/>
            <a:pathLst>
              <a:path w="6080464" h="5601810">
                <a:moveTo>
                  <a:pt x="0" y="0"/>
                </a:moveTo>
                <a:lnTo>
                  <a:pt x="6080464" y="0"/>
                </a:lnTo>
                <a:lnTo>
                  <a:pt x="6080464" y="5601810"/>
                </a:lnTo>
                <a:lnTo>
                  <a:pt x="0" y="560181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11962139">
            <a:off x="9902822" y="4768117"/>
            <a:ext cx="1150698" cy="948278"/>
          </a:xfrm>
          <a:custGeom>
            <a:avLst/>
            <a:gdLst>
              <a:gd name="connsiteX0" fmla="*/ 1150698 w 1150698"/>
              <a:gd name="connsiteY0" fmla="*/ 203942 h 948278"/>
              <a:gd name="connsiteX1" fmla="*/ 16470 w 1150698"/>
              <a:gd name="connsiteY1" fmla="*/ 948279 h 948278"/>
            </a:gdLst>
            <a:ahLst/>
            <a:cxnLst/>
            <a:rect l="l" t="t" r="r" b="b"/>
            <a:pathLst>
              <a:path w="1150698" h="948278">
                <a:moveTo>
                  <a:pt x="1150698" y="203942"/>
                </a:moveTo>
                <a:cubicBezTo>
                  <a:pt x="1150698" y="203942"/>
                  <a:pt x="-160753" y="-587655"/>
                  <a:pt x="16470" y="948279"/>
                </a:cubicBezTo>
              </a:path>
            </a:pathLst>
          </a:custGeom>
          <a:noFill/>
          <a:ln w="11760" cap="flat">
            <a:solidFill>
              <a:schemeClr val="tx1">
                <a:lumMod val="75000"/>
                <a:lumOff val="25000"/>
                <a:alpha val="100000"/>
              </a:schemeClr>
            </a:solidFill>
            <a:prstDash val="dash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717522" flipH="1">
            <a:off x="11097259" y="4837452"/>
            <a:ext cx="168198" cy="14499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9517313" y="5207965"/>
            <a:ext cx="771217" cy="77121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2625920" y="2353535"/>
            <a:ext cx="3628886" cy="959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rnd">
            <a:noFill/>
            <a:round/>
          </a:ln>
          <a:effectLst/>
        </p:spPr>
        <p:txBody>
          <a:bodyPr vert="horz" wrap="square" lIns="109728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00988" y="2233941"/>
            <a:ext cx="1465711" cy="3406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2000">
                <a:schemeClr val="accent2"/>
              </a:gs>
            </a:gsLst>
            <a:lin ang="2700000" scaled="0"/>
          </a:gradFill>
          <a:ln w="12700" cap="rnd">
            <a:noFill/>
            <a:round/>
          </a:ln>
          <a:effectLst>
            <a:outerShdw blurRad="254000" dist="114300" dir="5400000" sx="94000" sy="94000" algn="t" rotWithShape="0">
              <a:schemeClr val="accent2">
                <a:alpha val="22000"/>
              </a:schemeClr>
            </a:outerShdw>
          </a:effectLst>
        </p:spPr>
        <p:txBody>
          <a:bodyPr vert="horz" wrap="square" lIns="109728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46481" y="2217327"/>
            <a:ext cx="974725" cy="3992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2025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71159" y="2358986"/>
            <a:ext cx="90538" cy="9053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205989" y="2358986"/>
            <a:ext cx="90538" cy="9053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1192756">
            <a:off x="461156" y="1088552"/>
            <a:ext cx="80682" cy="8068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361201">
            <a:off x="-329474" y="1087487"/>
            <a:ext cx="820987" cy="364103"/>
          </a:xfrm>
          <a:custGeom>
            <a:avLst/>
            <a:gdLst>
              <a:gd name="connsiteX0" fmla="*/ 820987 w 820987"/>
              <a:gd name="connsiteY0" fmla="*/ 0 h 364103"/>
              <a:gd name="connsiteX1" fmla="*/ 117602 w 820987"/>
              <a:gd name="connsiteY1" fmla="*/ 120580 h 364103"/>
              <a:gd name="connsiteX2" fmla="*/ 17119 w 820987"/>
              <a:gd name="connsiteY2" fmla="*/ 351692 h 364103"/>
              <a:gd name="connsiteX3" fmla="*/ 298473 w 820987"/>
              <a:gd name="connsiteY3" fmla="*/ 311499 h 364103"/>
              <a:gd name="connsiteX4" fmla="*/ 700407 w 820987"/>
              <a:gd name="connsiteY4" fmla="*/ 130628 h 364103"/>
            </a:gdLst>
            <a:ahLst/>
            <a:cxnLst/>
            <a:rect l="l" t="t" r="r" b="b"/>
            <a:pathLst>
              <a:path w="820987" h="364103">
                <a:moveTo>
                  <a:pt x="820987" y="0"/>
                </a:moveTo>
                <a:cubicBezTo>
                  <a:pt x="536283" y="30982"/>
                  <a:pt x="251580" y="61965"/>
                  <a:pt x="117602" y="120580"/>
                </a:cubicBezTo>
                <a:cubicBezTo>
                  <a:pt x="-16376" y="179195"/>
                  <a:pt x="-13026" y="319872"/>
                  <a:pt x="17119" y="351692"/>
                </a:cubicBezTo>
                <a:cubicBezTo>
                  <a:pt x="47264" y="383512"/>
                  <a:pt x="184592" y="348343"/>
                  <a:pt x="298473" y="311499"/>
                </a:cubicBezTo>
                <a:cubicBezTo>
                  <a:pt x="412354" y="274655"/>
                  <a:pt x="556380" y="202641"/>
                  <a:pt x="700407" y="130628"/>
                </a:cubicBezTo>
              </a:path>
            </a:pathLst>
          </a:custGeom>
          <a:noFill/>
          <a:ln w="19050" cap="sq">
            <a:solidFill>
              <a:schemeClr val="accent1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222407" y="4699011"/>
            <a:ext cx="2039031" cy="49711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5000"/>
            </a:schemeClr>
          </a:solidFill>
          <a:ln w="12700" cap="flat">
            <a:noFill/>
            <a:miter/>
          </a:ln>
          <a:effectLst>
            <a:outerShdw blurRad="381000" dist="317500" dir="2700000" algn="tl" rotWithShape="0">
              <a:schemeClr val="tx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21929" y="4692415"/>
            <a:ext cx="497114" cy="497114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734279" y="4666067"/>
            <a:ext cx="2039030" cy="49711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45000"/>
            </a:schemeClr>
          </a:solidFill>
          <a:ln w="12700" cap="flat">
            <a:noFill/>
            <a:miter/>
          </a:ln>
          <a:effectLst>
            <a:outerShdw blurRad="381000" dist="317500" dir="2700000" algn="tl" rotWithShape="0">
              <a:schemeClr val="tx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533800" y="4666067"/>
            <a:ext cx="497114" cy="497114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140615" y="4800290"/>
            <a:ext cx="259743" cy="28136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659928" y="4787318"/>
            <a:ext cx="244857" cy="254611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482820" y="4718271"/>
            <a:ext cx="717908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>
            <a:off x="4840003" y="4689534"/>
            <a:ext cx="868950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2025.7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647816" y="4718271"/>
            <a:ext cx="966722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erif"/>
                <a:ea typeface="Source Han Serif"/>
                <a:cs typeface="Source Han Serif"/>
              </a:rPr>
              <a:t>汇报人：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215235" y="4697060"/>
            <a:ext cx="629371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erif"/>
                <a:ea typeface="Source Han Serif"/>
                <a:cs typeface="Source Han Serif"/>
              </a:rPr>
              <a:t>时间：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5412692" y="2859704"/>
            <a:ext cx="842114" cy="842114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lumMod val="40000"/>
                  <a:lumOff val="6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986593" y="2723927"/>
            <a:ext cx="5303675" cy="177564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五子棋程序设计汇报</a:t>
            </a:r>
            <a:endParaRPr kumimoji="1" lang="zh-CN" altLang="en-US" dirty="0"/>
          </a:p>
        </p:txBody>
      </p:sp>
      <p:sp>
        <p:nvSpPr>
          <p:cNvPr id="31" name="标题 1"/>
          <p:cNvSpPr txBox="1"/>
          <p:nvPr/>
        </p:nvSpPr>
        <p:spPr>
          <a:xfrm rot="3845497">
            <a:off x="10486724" y="1311003"/>
            <a:ext cx="816127" cy="816127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93000">
                <a:schemeClr val="accent1">
                  <a:lumMod val="40000"/>
                  <a:lumOff val="6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8378" y="112594"/>
            <a:ext cx="11995245" cy="6632812"/>
          </a:xfrm>
          <a:prstGeom prst="roundRect">
            <a:avLst>
              <a:gd name="adj" fmla="val 127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443433" y="4973478"/>
            <a:ext cx="1871969" cy="1871969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50000"/>
                </a:schemeClr>
              </a:gs>
              <a:gs pos="76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422896" y="408788"/>
            <a:ext cx="2458425" cy="245842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50000"/>
                </a:schemeClr>
              </a:gs>
              <a:gs pos="76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6663" y="109280"/>
            <a:ext cx="627320" cy="62732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5711" y="198328"/>
            <a:ext cx="449224" cy="449224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10818353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11048700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>
            <a:off x="11279047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4935" y="109280"/>
            <a:ext cx="10840453" cy="481263"/>
          </a:xfrm>
          <a:custGeom>
            <a:avLst/>
            <a:gdLst>
              <a:gd name="connsiteX0" fmla="*/ 0 w 10840453"/>
              <a:gd name="connsiteY0" fmla="*/ 0 h 481263"/>
              <a:gd name="connsiteX1" fmla="*/ 9264316 w 10840453"/>
              <a:gd name="connsiteY1" fmla="*/ 0 h 481263"/>
              <a:gd name="connsiteX2" fmla="*/ 9745579 w 10840453"/>
              <a:gd name="connsiteY2" fmla="*/ 481263 h 481263"/>
              <a:gd name="connsiteX3" fmla="*/ 10840453 w 10840453"/>
              <a:gd name="connsiteY3" fmla="*/ 481263 h 481263"/>
            </a:gdLst>
            <a:ahLst/>
            <a:cxnLst/>
            <a:rect l="l" t="t" r="r" b="b"/>
            <a:pathLst>
              <a:path w="10840453" h="481263">
                <a:moveTo>
                  <a:pt x="0" y="0"/>
                </a:moveTo>
                <a:lnTo>
                  <a:pt x="9264316" y="0"/>
                </a:lnTo>
                <a:lnTo>
                  <a:pt x="9745579" y="481263"/>
                </a:lnTo>
                <a:lnTo>
                  <a:pt x="10840453" y="481263"/>
                </a:ln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58360" y="184448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神经网络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>
            <a:off x="370023" y="350213"/>
            <a:ext cx="168728" cy="145455"/>
          </a:xfrm>
          <a:prstGeom prst="triangle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"/>
          <p:cNvPicPr>
            <a:picLocks noChangeAspect="1"/>
          </p:cNvPicPr>
          <p:nvPr/>
        </p:nvPicPr>
        <p:blipFill>
          <a:blip r:embed="rId2">
            <a:alphaModFix/>
          </a:blip>
          <a:srcRect l="38777"/>
          <a:stretch>
            <a:fillRect/>
          </a:stretch>
        </p:blipFill>
        <p:spPr>
          <a:xfrm>
            <a:off x="5013569" y="1446171"/>
            <a:ext cx="7178431" cy="37604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B030B0E-C2C8-B74D-0431-80B3EBD7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9" y="2070177"/>
            <a:ext cx="5041850" cy="28244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8AE023-4026-2050-FC70-FFA1A9861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578FF-DDAA-0547-FF84-4D7016ED7405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4363D54-22E2-EF38-7F2C-77A82EFE28F6}"/>
              </a:ext>
            </a:extLst>
          </p:cNvPr>
          <p:cNvSpPr txBox="1"/>
          <p:nvPr/>
        </p:nvSpPr>
        <p:spPr>
          <a:xfrm>
            <a:off x="98378" y="112594"/>
            <a:ext cx="11995245" cy="6632812"/>
          </a:xfrm>
          <a:prstGeom prst="roundRect">
            <a:avLst>
              <a:gd name="adj" fmla="val 127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AD6504E-7C1B-80F5-4413-701661B1D7F4}"/>
              </a:ext>
            </a:extLst>
          </p:cNvPr>
          <p:cNvSpPr txBox="1"/>
          <p:nvPr/>
        </p:nvSpPr>
        <p:spPr>
          <a:xfrm>
            <a:off x="10443433" y="4973478"/>
            <a:ext cx="1871969" cy="1871969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50000"/>
                </a:schemeClr>
              </a:gs>
              <a:gs pos="76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D7A9165-9BCD-DF2A-E4E0-80D4D4951881}"/>
              </a:ext>
            </a:extLst>
          </p:cNvPr>
          <p:cNvSpPr txBox="1"/>
          <p:nvPr/>
        </p:nvSpPr>
        <p:spPr>
          <a:xfrm>
            <a:off x="-422896" y="408788"/>
            <a:ext cx="2458425" cy="245842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50000"/>
                </a:schemeClr>
              </a:gs>
              <a:gs pos="76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C7C013F-F60C-E0D9-A122-DD589F0B8E3C}"/>
              </a:ext>
            </a:extLst>
          </p:cNvPr>
          <p:cNvSpPr txBox="1"/>
          <p:nvPr/>
        </p:nvSpPr>
        <p:spPr>
          <a:xfrm>
            <a:off x="116663" y="109280"/>
            <a:ext cx="627320" cy="62732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473593F-D3D2-FEFF-18B8-889DF1DE06E4}"/>
              </a:ext>
            </a:extLst>
          </p:cNvPr>
          <p:cNvSpPr txBox="1"/>
          <p:nvPr/>
        </p:nvSpPr>
        <p:spPr>
          <a:xfrm>
            <a:off x="205711" y="198328"/>
            <a:ext cx="449224" cy="449224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DE2EF17B-B2A7-3C71-EBD4-0C861D5FEB41}"/>
              </a:ext>
            </a:extLst>
          </p:cNvPr>
          <p:cNvSpPr txBox="1"/>
          <p:nvPr/>
        </p:nvSpPr>
        <p:spPr>
          <a:xfrm rot="5400000">
            <a:off x="10818353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0C18C01A-7DE7-C953-1AAE-E9190C0D168F}"/>
              </a:ext>
            </a:extLst>
          </p:cNvPr>
          <p:cNvSpPr txBox="1"/>
          <p:nvPr/>
        </p:nvSpPr>
        <p:spPr>
          <a:xfrm rot="5400000">
            <a:off x="11048700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1783EB0E-D129-6966-419C-7961928DA76B}"/>
              </a:ext>
            </a:extLst>
          </p:cNvPr>
          <p:cNvSpPr txBox="1"/>
          <p:nvPr/>
        </p:nvSpPr>
        <p:spPr>
          <a:xfrm rot="5400000">
            <a:off x="11279047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7ECA948-D8EB-FF70-24BC-116470F037AC}"/>
              </a:ext>
            </a:extLst>
          </p:cNvPr>
          <p:cNvSpPr txBox="1"/>
          <p:nvPr/>
        </p:nvSpPr>
        <p:spPr>
          <a:xfrm>
            <a:off x="654935" y="109280"/>
            <a:ext cx="10840453" cy="481263"/>
          </a:xfrm>
          <a:custGeom>
            <a:avLst/>
            <a:gdLst>
              <a:gd name="connsiteX0" fmla="*/ 0 w 10840453"/>
              <a:gd name="connsiteY0" fmla="*/ 0 h 481263"/>
              <a:gd name="connsiteX1" fmla="*/ 9264316 w 10840453"/>
              <a:gd name="connsiteY1" fmla="*/ 0 h 481263"/>
              <a:gd name="connsiteX2" fmla="*/ 9745579 w 10840453"/>
              <a:gd name="connsiteY2" fmla="*/ 481263 h 481263"/>
              <a:gd name="connsiteX3" fmla="*/ 10840453 w 10840453"/>
              <a:gd name="connsiteY3" fmla="*/ 481263 h 481263"/>
            </a:gdLst>
            <a:ahLst/>
            <a:cxnLst/>
            <a:rect l="l" t="t" r="r" b="b"/>
            <a:pathLst>
              <a:path w="10840453" h="481263">
                <a:moveTo>
                  <a:pt x="0" y="0"/>
                </a:moveTo>
                <a:lnTo>
                  <a:pt x="9264316" y="0"/>
                </a:lnTo>
                <a:lnTo>
                  <a:pt x="9745579" y="481263"/>
                </a:lnTo>
                <a:lnTo>
                  <a:pt x="10840453" y="481263"/>
                </a:ln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4D8A1057-2410-F2BE-A8E1-FCD3B32BAF3F}"/>
              </a:ext>
            </a:extLst>
          </p:cNvPr>
          <p:cNvSpPr txBox="1"/>
          <p:nvPr/>
        </p:nvSpPr>
        <p:spPr>
          <a:xfrm>
            <a:off x="858360" y="184448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神经网络</a:t>
            </a: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E35149D-BBFC-F7E1-0B6A-14443BE9A94E}"/>
              </a:ext>
            </a:extLst>
          </p:cNvPr>
          <p:cNvSpPr txBox="1"/>
          <p:nvPr/>
        </p:nvSpPr>
        <p:spPr>
          <a:xfrm rot="5400000">
            <a:off x="370023" y="350213"/>
            <a:ext cx="168728" cy="145455"/>
          </a:xfrm>
          <a:prstGeom prst="triangle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E159F9-242D-4B8D-AB24-C443F9673687}"/>
              </a:ext>
            </a:extLst>
          </p:cNvPr>
          <p:cNvSpPr txBox="1"/>
          <p:nvPr/>
        </p:nvSpPr>
        <p:spPr>
          <a:xfrm>
            <a:off x="858359" y="962268"/>
            <a:ext cx="1043232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__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init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__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方法（初始化网络层）：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self.fc1 =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nn.Linear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(15 * 15, 128)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：输入是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15×15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大小的棋盘（共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225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个特征），通过全连接层映射到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128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维特征，作为网络第一层。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self.fc2 =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nn.Linear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(128, 64)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：将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128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维特征进一步映射到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64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维，第二层全连接。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self.fc3 =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nn.Linear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(64, 1)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：价值网络输出，输出一个标量值，用来评估当前棋盘状态的 “价值”（比如获胜概率期望 ）。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self.fc4 =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nn.Linear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(64, 15 * 15)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：策略网络输出，输出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225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维（对应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15×15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棋盘每个位置），用来预测在当前棋盘状态下，每个位置落子的概率。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forward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方法（前向传播逻辑）：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x =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x.view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(-1, 15 * 15)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：把输入的棋盘数据（假设是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15×15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结构）展平成一维向量（长度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225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），适配全连接层输入要求。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x =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F.relu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(self.fc1(x))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：经过第一层全连接和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ReLU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激活函数，提取特征。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x =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F.relu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(self.fc2(x))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：第二层全连接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+ ReLU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，进一步加工特征。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value =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torch.tanh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(self.fc3(x))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：价值网络分支，用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tanh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激活函数，输出范围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[-1, 1]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，表示当前状态的价值评估（比如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-1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代表必败，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代表必胜趋势 ）。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policy =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F.softmax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(self.fc4(x), dim=1)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：策略网络分支，用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softmax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把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225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维输出转成概率分布，表示每个位置落子的概率。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最后返回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value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（价值评估）和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policy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（落子概率分布 ）。</a:t>
            </a:r>
          </a:p>
        </p:txBody>
      </p:sp>
    </p:spTree>
    <p:extLst>
      <p:ext uri="{BB962C8B-B14F-4D97-AF65-F5344CB8AC3E}">
        <p14:creationId xmlns:p14="http://schemas.microsoft.com/office/powerpoint/2010/main" val="3124482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"/>
          <p:cNvPicPr>
            <a:picLocks noChangeAspect="1"/>
          </p:cNvPicPr>
          <p:nvPr/>
        </p:nvPicPr>
        <p:blipFill>
          <a:blip r:embed="rId2">
            <a:alphaModFix amt="14000"/>
          </a:blip>
          <a:srcRect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21410140">
            <a:off x="617538" y="902368"/>
            <a:ext cx="10944225" cy="5379788"/>
          </a:xfrm>
          <a:prstGeom prst="roundRect">
            <a:avLst>
              <a:gd name="adj" fmla="val 1275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17538" y="902368"/>
            <a:ext cx="10944225" cy="5379788"/>
          </a:xfrm>
          <a:prstGeom prst="roundRect">
            <a:avLst>
              <a:gd name="adj" fmla="val 127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62793" y="3957237"/>
            <a:ext cx="5353917" cy="17584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77DF3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实现细节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994478" y="1503947"/>
            <a:ext cx="4319337" cy="4319337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"/>
          <p:cNvPicPr>
            <a:picLocks noChangeAspect="1"/>
          </p:cNvPicPr>
          <p:nvPr/>
        </p:nvPicPr>
        <p:blipFill>
          <a:blip r:embed="rId3">
            <a:alphaModFix/>
          </a:blip>
          <a:srcRect l="1663" t="3302" b="6102"/>
          <a:stretch>
            <a:fillRect/>
          </a:stretch>
        </p:blipFill>
        <p:spPr>
          <a:xfrm>
            <a:off x="6521119" y="1353015"/>
            <a:ext cx="5021456" cy="4626167"/>
          </a:xfrm>
          <a:custGeom>
            <a:avLst/>
            <a:gdLst>
              <a:gd name="connsiteX0" fmla="*/ 0 w 6080464"/>
              <a:gd name="connsiteY0" fmla="*/ 0 h 5601810"/>
              <a:gd name="connsiteX1" fmla="*/ 6080464 w 6080464"/>
              <a:gd name="connsiteY1" fmla="*/ 0 h 5601810"/>
              <a:gd name="connsiteX2" fmla="*/ 6080464 w 6080464"/>
              <a:gd name="connsiteY2" fmla="*/ 5601810 h 5601810"/>
              <a:gd name="connsiteX3" fmla="*/ 0 w 6080464"/>
              <a:gd name="connsiteY3" fmla="*/ 5601810 h 5601810"/>
            </a:gdLst>
            <a:ahLst/>
            <a:cxnLst/>
            <a:rect l="l" t="t" r="r" b="b"/>
            <a:pathLst>
              <a:path w="6080464" h="5601810">
                <a:moveTo>
                  <a:pt x="0" y="0"/>
                </a:moveTo>
                <a:lnTo>
                  <a:pt x="6080464" y="0"/>
                </a:lnTo>
                <a:lnTo>
                  <a:pt x="6080464" y="5601810"/>
                </a:lnTo>
                <a:lnTo>
                  <a:pt x="0" y="560181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rot="12155907">
            <a:off x="9902822" y="4768117"/>
            <a:ext cx="1150698" cy="948278"/>
          </a:xfrm>
          <a:custGeom>
            <a:avLst/>
            <a:gdLst>
              <a:gd name="connsiteX0" fmla="*/ 1150698 w 1150698"/>
              <a:gd name="connsiteY0" fmla="*/ 203942 h 948278"/>
              <a:gd name="connsiteX1" fmla="*/ 16470 w 1150698"/>
              <a:gd name="connsiteY1" fmla="*/ 948279 h 948278"/>
            </a:gdLst>
            <a:ahLst/>
            <a:cxnLst/>
            <a:rect l="l" t="t" r="r" b="b"/>
            <a:pathLst>
              <a:path w="1150698" h="948278">
                <a:moveTo>
                  <a:pt x="1150698" y="203942"/>
                </a:moveTo>
                <a:cubicBezTo>
                  <a:pt x="1150698" y="203942"/>
                  <a:pt x="-160753" y="-587655"/>
                  <a:pt x="16470" y="948279"/>
                </a:cubicBezTo>
              </a:path>
            </a:pathLst>
          </a:custGeom>
          <a:noFill/>
          <a:ln w="11760" cap="flat">
            <a:solidFill>
              <a:schemeClr val="tx1">
                <a:lumMod val="75000"/>
                <a:lumOff val="25000"/>
                <a:alpha val="100000"/>
              </a:schemeClr>
            </a:solidFill>
            <a:prstDash val="dash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717522" flipH="1">
            <a:off x="11097259" y="4837452"/>
            <a:ext cx="168198" cy="14499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9517313" y="5207965"/>
            <a:ext cx="771217" cy="77121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2625920" y="2077032"/>
            <a:ext cx="3628886" cy="959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rnd">
            <a:noFill/>
            <a:round/>
          </a:ln>
          <a:effectLst/>
        </p:spPr>
        <p:txBody>
          <a:bodyPr vert="horz" wrap="square" lIns="109728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00988" y="1954713"/>
            <a:ext cx="1465711" cy="3406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2000">
                <a:schemeClr val="accent2"/>
              </a:gs>
            </a:gsLst>
            <a:lin ang="2700000" scaled="0"/>
          </a:gradFill>
          <a:ln w="12700" cap="rnd">
            <a:noFill/>
            <a:round/>
          </a:ln>
          <a:effectLst>
            <a:outerShdw blurRad="254000" dist="114300" dir="5400000" sx="94000" sy="94000" algn="t" rotWithShape="0">
              <a:schemeClr val="accent2">
                <a:alpha val="22000"/>
              </a:schemeClr>
            </a:outerShdw>
          </a:effectLst>
        </p:spPr>
        <p:txBody>
          <a:bodyPr vert="horz" wrap="square" lIns="109728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46481" y="1925399"/>
            <a:ext cx="974725" cy="3992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2025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71159" y="2079758"/>
            <a:ext cx="90538" cy="9053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205989" y="2079758"/>
            <a:ext cx="90538" cy="9053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1192756">
            <a:off x="461156" y="1088552"/>
            <a:ext cx="80682" cy="8068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361201">
            <a:off x="-329474" y="1087487"/>
            <a:ext cx="820987" cy="364103"/>
          </a:xfrm>
          <a:custGeom>
            <a:avLst/>
            <a:gdLst>
              <a:gd name="connsiteX0" fmla="*/ 820987 w 820987"/>
              <a:gd name="connsiteY0" fmla="*/ 0 h 364103"/>
              <a:gd name="connsiteX1" fmla="*/ 117602 w 820987"/>
              <a:gd name="connsiteY1" fmla="*/ 120580 h 364103"/>
              <a:gd name="connsiteX2" fmla="*/ 17119 w 820987"/>
              <a:gd name="connsiteY2" fmla="*/ 351692 h 364103"/>
              <a:gd name="connsiteX3" fmla="*/ 298473 w 820987"/>
              <a:gd name="connsiteY3" fmla="*/ 311499 h 364103"/>
              <a:gd name="connsiteX4" fmla="*/ 700407 w 820987"/>
              <a:gd name="connsiteY4" fmla="*/ 130628 h 364103"/>
            </a:gdLst>
            <a:ahLst/>
            <a:cxnLst/>
            <a:rect l="l" t="t" r="r" b="b"/>
            <a:pathLst>
              <a:path w="820987" h="364103">
                <a:moveTo>
                  <a:pt x="820987" y="0"/>
                </a:moveTo>
                <a:cubicBezTo>
                  <a:pt x="536283" y="30982"/>
                  <a:pt x="251580" y="61965"/>
                  <a:pt x="117602" y="120580"/>
                </a:cubicBezTo>
                <a:cubicBezTo>
                  <a:pt x="-16376" y="179195"/>
                  <a:pt x="-13026" y="319872"/>
                  <a:pt x="17119" y="351692"/>
                </a:cubicBezTo>
                <a:cubicBezTo>
                  <a:pt x="47264" y="383512"/>
                  <a:pt x="184592" y="348343"/>
                  <a:pt x="298473" y="311499"/>
                </a:cubicBezTo>
                <a:cubicBezTo>
                  <a:pt x="412354" y="274655"/>
                  <a:pt x="556380" y="202641"/>
                  <a:pt x="700407" y="130628"/>
                </a:cubicBezTo>
              </a:path>
            </a:pathLst>
          </a:custGeom>
          <a:noFill/>
          <a:ln w="19050" cap="sq">
            <a:solidFill>
              <a:schemeClr val="accent1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92977" y="2335299"/>
            <a:ext cx="842114" cy="842114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lumMod val="40000"/>
                  <a:lumOff val="6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3845497">
            <a:off x="10486724" y="1311003"/>
            <a:ext cx="816127" cy="816127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93000">
                <a:schemeClr val="accent1">
                  <a:lumMod val="40000"/>
                  <a:lumOff val="6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76837" y="2484929"/>
            <a:ext cx="2542826" cy="98788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Part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199742" y="1608629"/>
            <a:ext cx="1713906" cy="186418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03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78183" y="5224699"/>
            <a:ext cx="8646939" cy="9764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solidFill>
                    <a:srgbClr val="077DF3">
                      <a:alpha val="30000"/>
                    </a:srgbClr>
                  </a:solidFill>
                </a:ln>
                <a:solidFill>
                  <a:srgbClr val="CCE5FE">
                    <a:alpha val="15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GoBang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8378" y="112594"/>
            <a:ext cx="11995245" cy="6632812"/>
          </a:xfrm>
          <a:prstGeom prst="roundRect">
            <a:avLst>
              <a:gd name="adj" fmla="val 127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5076824"/>
            <a:ext cx="12192000" cy="1781175"/>
          </a:xfrm>
          <a:prstGeom prst="rect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0527305">
            <a:off x="1531123" y="2312483"/>
            <a:ext cx="7606604" cy="434186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1239048">
            <a:off x="1826976" y="1960920"/>
            <a:ext cx="8580609" cy="4897825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64339" y="1951019"/>
            <a:ext cx="8596539" cy="490691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508000" sx="101000" sy="101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247001" y="2108893"/>
            <a:ext cx="8211269" cy="4749043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906378" y="3515617"/>
            <a:ext cx="6892514" cy="8544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使用长度为225的数组表示15x15棋盘。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803359" y="2298181"/>
            <a:ext cx="5098552" cy="705916"/>
          </a:xfrm>
          <a:prstGeom prst="rect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212781" y="2310944"/>
            <a:ext cx="4279709" cy="6803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数据结构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906378" y="5420341"/>
            <a:ext cx="6892514" cy="8544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9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0表示空格，1表示黑棋，- 1表示白棋。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3803359" y="4355305"/>
            <a:ext cx="5098552" cy="705916"/>
          </a:xfrm>
          <a:prstGeom prst="rect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212781" y="4368068"/>
            <a:ext cx="4279709" cy="6803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状态编码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6663" y="109280"/>
            <a:ext cx="627320" cy="62732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05711" y="198328"/>
            <a:ext cx="449224" cy="449224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>
            <a:off x="10818353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11048700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>
            <a:off x="11279047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54935" y="109280"/>
            <a:ext cx="10840453" cy="481263"/>
          </a:xfrm>
          <a:custGeom>
            <a:avLst/>
            <a:gdLst>
              <a:gd name="connsiteX0" fmla="*/ 0 w 10840453"/>
              <a:gd name="connsiteY0" fmla="*/ 0 h 481263"/>
              <a:gd name="connsiteX1" fmla="*/ 9264316 w 10840453"/>
              <a:gd name="connsiteY1" fmla="*/ 0 h 481263"/>
              <a:gd name="connsiteX2" fmla="*/ 9745579 w 10840453"/>
              <a:gd name="connsiteY2" fmla="*/ 481263 h 481263"/>
              <a:gd name="connsiteX3" fmla="*/ 10840453 w 10840453"/>
              <a:gd name="connsiteY3" fmla="*/ 481263 h 481263"/>
            </a:gdLst>
            <a:ahLst/>
            <a:cxnLst/>
            <a:rect l="l" t="t" r="r" b="b"/>
            <a:pathLst>
              <a:path w="10840453" h="481263">
                <a:moveTo>
                  <a:pt x="0" y="0"/>
                </a:moveTo>
                <a:lnTo>
                  <a:pt x="9264316" y="0"/>
                </a:lnTo>
                <a:lnTo>
                  <a:pt x="9745579" y="481263"/>
                </a:lnTo>
                <a:lnTo>
                  <a:pt x="10840453" y="481263"/>
                </a:ln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8360" y="184448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棋盘表示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>
            <a:off x="370023" y="350213"/>
            <a:ext cx="168728" cy="145455"/>
          </a:xfrm>
          <a:prstGeom prst="triangle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8378" y="112594"/>
            <a:ext cx="11995245" cy="6632812"/>
          </a:xfrm>
          <a:prstGeom prst="roundRect">
            <a:avLst>
              <a:gd name="adj" fmla="val 127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986329"/>
            <a:ext cx="12192000" cy="2228587"/>
          </a:xfrm>
          <a:custGeom>
            <a:avLst/>
            <a:gdLst>
              <a:gd name="connsiteX0" fmla="*/ 5493352 w 12192000"/>
              <a:gd name="connsiteY0" fmla="*/ 1687929 h 2228587"/>
              <a:gd name="connsiteX1" fmla="*/ 6698649 w 12192000"/>
              <a:gd name="connsiteY1" fmla="*/ 1687929 h 2228587"/>
              <a:gd name="connsiteX2" fmla="*/ 6629391 w 12192000"/>
              <a:gd name="connsiteY2" fmla="*/ 1745072 h 2228587"/>
              <a:gd name="connsiteX3" fmla="*/ 6096000 w 12192000"/>
              <a:gd name="connsiteY3" fmla="*/ 1908000 h 2228587"/>
              <a:gd name="connsiteX4" fmla="*/ 5562610 w 12192000"/>
              <a:gd name="connsiteY4" fmla="*/ 1745072 h 2228587"/>
              <a:gd name="connsiteX5" fmla="*/ 6842947 w 12192000"/>
              <a:gd name="connsiteY5" fmla="*/ 367129 h 2228587"/>
              <a:gd name="connsiteX6" fmla="*/ 12192000 w 12192000"/>
              <a:gd name="connsiteY6" fmla="*/ 367129 h 2228587"/>
              <a:gd name="connsiteX7" fmla="*/ 12192000 w 12192000"/>
              <a:gd name="connsiteY7" fmla="*/ 2228587 h 2228587"/>
              <a:gd name="connsiteX8" fmla="*/ 11525250 w 12192000"/>
              <a:gd name="connsiteY8" fmla="*/ 2228587 h 2228587"/>
              <a:gd name="connsiteX9" fmla="*/ 11525250 w 12192000"/>
              <a:gd name="connsiteY9" fmla="*/ 2155864 h 2228587"/>
              <a:gd name="connsiteX10" fmla="*/ 11057315 w 12192000"/>
              <a:gd name="connsiteY10" fmla="*/ 1687929 h 2228587"/>
              <a:gd name="connsiteX11" fmla="*/ 6698649 w 12192000"/>
              <a:gd name="connsiteY11" fmla="*/ 1687929 h 2228587"/>
              <a:gd name="connsiteX12" fmla="*/ 6770580 w 12192000"/>
              <a:gd name="connsiteY12" fmla="*/ 1628580 h 2228587"/>
              <a:gd name="connsiteX13" fmla="*/ 7050000 w 12192000"/>
              <a:gd name="connsiteY13" fmla="*/ 954000 h 2228587"/>
              <a:gd name="connsiteX14" fmla="*/ 6887072 w 12192000"/>
              <a:gd name="connsiteY14" fmla="*/ 420609 h 2228587"/>
              <a:gd name="connsiteX15" fmla="*/ 0 w 12192000"/>
              <a:gd name="connsiteY15" fmla="*/ 367129 h 2228587"/>
              <a:gd name="connsiteX16" fmla="*/ 5349054 w 12192000"/>
              <a:gd name="connsiteY16" fmla="*/ 367129 h 2228587"/>
              <a:gd name="connsiteX17" fmla="*/ 5304928 w 12192000"/>
              <a:gd name="connsiteY17" fmla="*/ 420609 h 2228587"/>
              <a:gd name="connsiteX18" fmla="*/ 5142000 w 12192000"/>
              <a:gd name="connsiteY18" fmla="*/ 954000 h 2228587"/>
              <a:gd name="connsiteX19" fmla="*/ 5421420 w 12192000"/>
              <a:gd name="connsiteY19" fmla="*/ 1628580 h 2228587"/>
              <a:gd name="connsiteX20" fmla="*/ 5493352 w 12192000"/>
              <a:gd name="connsiteY20" fmla="*/ 1687929 h 2228587"/>
              <a:gd name="connsiteX21" fmla="*/ 1134685 w 12192000"/>
              <a:gd name="connsiteY21" fmla="*/ 1687929 h 2228587"/>
              <a:gd name="connsiteX22" fmla="*/ 666750 w 12192000"/>
              <a:gd name="connsiteY22" fmla="*/ 2155864 h 2228587"/>
              <a:gd name="connsiteX23" fmla="*/ 666750 w 12192000"/>
              <a:gd name="connsiteY23" fmla="*/ 2228587 h 2228587"/>
              <a:gd name="connsiteX24" fmla="*/ 0 w 12192000"/>
              <a:gd name="connsiteY24" fmla="*/ 2228587 h 2228587"/>
              <a:gd name="connsiteX25" fmla="*/ 6096000 w 12192000"/>
              <a:gd name="connsiteY25" fmla="*/ 0 h 2228587"/>
              <a:gd name="connsiteX26" fmla="*/ 6770580 w 12192000"/>
              <a:gd name="connsiteY26" fmla="*/ 279420 h 2228587"/>
              <a:gd name="connsiteX27" fmla="*/ 6842947 w 12192000"/>
              <a:gd name="connsiteY27" fmla="*/ 367129 h 2228587"/>
              <a:gd name="connsiteX28" fmla="*/ 5349054 w 12192000"/>
              <a:gd name="connsiteY28" fmla="*/ 367129 h 2228587"/>
              <a:gd name="connsiteX29" fmla="*/ 5421420 w 12192000"/>
              <a:gd name="connsiteY29" fmla="*/ 279420 h 2228587"/>
              <a:gd name="connsiteX30" fmla="*/ 6096000 w 12192000"/>
              <a:gd name="connsiteY30" fmla="*/ 0 h 2228587"/>
            </a:gdLst>
            <a:ahLst/>
            <a:cxnLst/>
            <a:rect l="l" t="t" r="r" b="b"/>
            <a:pathLst>
              <a:path w="12192000" h="2228587">
                <a:moveTo>
                  <a:pt x="5493352" y="1687929"/>
                </a:moveTo>
                <a:lnTo>
                  <a:pt x="6698649" y="1687929"/>
                </a:lnTo>
                <a:lnTo>
                  <a:pt x="6629391" y="1745072"/>
                </a:lnTo>
                <a:cubicBezTo>
                  <a:pt x="6477132" y="1847936"/>
                  <a:pt x="6293580" y="1908000"/>
                  <a:pt x="6096000" y="1908000"/>
                </a:cubicBezTo>
                <a:cubicBezTo>
                  <a:pt x="5898420" y="1908000"/>
                  <a:pt x="5714869" y="1847936"/>
                  <a:pt x="5562610" y="1745072"/>
                </a:cubicBezTo>
                <a:close/>
                <a:moveTo>
                  <a:pt x="6842947" y="367129"/>
                </a:moveTo>
                <a:lnTo>
                  <a:pt x="12192000" y="367129"/>
                </a:lnTo>
                <a:lnTo>
                  <a:pt x="12192000" y="2228587"/>
                </a:lnTo>
                <a:lnTo>
                  <a:pt x="11525250" y="2228587"/>
                </a:lnTo>
                <a:lnTo>
                  <a:pt x="11525250" y="2155864"/>
                </a:lnTo>
                <a:cubicBezTo>
                  <a:pt x="11525250" y="1897431"/>
                  <a:pt x="11315748" y="1687929"/>
                  <a:pt x="11057315" y="1687929"/>
                </a:cubicBezTo>
                <a:lnTo>
                  <a:pt x="6698649" y="1687929"/>
                </a:lnTo>
                <a:lnTo>
                  <a:pt x="6770580" y="1628580"/>
                </a:lnTo>
                <a:cubicBezTo>
                  <a:pt x="6943220" y="1455940"/>
                  <a:pt x="7050000" y="1217440"/>
                  <a:pt x="7050000" y="954000"/>
                </a:cubicBezTo>
                <a:cubicBezTo>
                  <a:pt x="7050000" y="756420"/>
                  <a:pt x="6989937" y="572869"/>
                  <a:pt x="6887072" y="420609"/>
                </a:cubicBezTo>
                <a:close/>
                <a:moveTo>
                  <a:pt x="0" y="367129"/>
                </a:moveTo>
                <a:lnTo>
                  <a:pt x="5349054" y="367129"/>
                </a:lnTo>
                <a:lnTo>
                  <a:pt x="5304928" y="420609"/>
                </a:lnTo>
                <a:cubicBezTo>
                  <a:pt x="5202064" y="572869"/>
                  <a:pt x="5142000" y="756420"/>
                  <a:pt x="5142000" y="954000"/>
                </a:cubicBezTo>
                <a:cubicBezTo>
                  <a:pt x="5142000" y="1217440"/>
                  <a:pt x="5248780" y="1455940"/>
                  <a:pt x="5421420" y="1628580"/>
                </a:cubicBezTo>
                <a:lnTo>
                  <a:pt x="5493352" y="1687929"/>
                </a:lnTo>
                <a:lnTo>
                  <a:pt x="1134685" y="1687929"/>
                </a:lnTo>
                <a:cubicBezTo>
                  <a:pt x="876252" y="1687929"/>
                  <a:pt x="666750" y="1897431"/>
                  <a:pt x="666750" y="2155864"/>
                </a:cubicBezTo>
                <a:lnTo>
                  <a:pt x="666750" y="2228587"/>
                </a:lnTo>
                <a:lnTo>
                  <a:pt x="0" y="2228587"/>
                </a:lnTo>
                <a:close/>
                <a:moveTo>
                  <a:pt x="6096000" y="0"/>
                </a:moveTo>
                <a:cubicBezTo>
                  <a:pt x="6359440" y="0"/>
                  <a:pt x="6597940" y="106780"/>
                  <a:pt x="6770580" y="279420"/>
                </a:cubicBezTo>
                <a:lnTo>
                  <a:pt x="6842947" y="367129"/>
                </a:lnTo>
                <a:lnTo>
                  <a:pt x="5349054" y="367129"/>
                </a:lnTo>
                <a:lnTo>
                  <a:pt x="5421420" y="279420"/>
                </a:lnTo>
                <a:cubicBezTo>
                  <a:pt x="5594060" y="106780"/>
                  <a:pt x="5832560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99787" y="2266438"/>
            <a:ext cx="10992427" cy="4413762"/>
          </a:xfrm>
          <a:prstGeom prst="roundRect">
            <a:avLst>
              <a:gd name="adj" fmla="val 4012"/>
            </a:avLst>
          </a:prstGeom>
          <a:solidFill>
            <a:schemeClr val="bg1"/>
          </a:solidFill>
          <a:ln w="635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10319052" y="4985051"/>
            <a:ext cx="723298" cy="3022597"/>
          </a:xfrm>
          <a:custGeom>
            <a:avLst/>
            <a:gdLst>
              <a:gd name="connsiteX0" fmla="*/ 607030 w 607030"/>
              <a:gd name="connsiteY0" fmla="*/ 2536724 h 2536724"/>
              <a:gd name="connsiteX1" fmla="*/ 0 w 607030"/>
              <a:gd name="connsiteY1" fmla="*/ 2536724 h 2536724"/>
              <a:gd name="connsiteX2" fmla="*/ 0 w 607030"/>
              <a:gd name="connsiteY2" fmla="*/ 1825776 h 2536724"/>
              <a:gd name="connsiteX3" fmla="*/ 0 w 607030"/>
              <a:gd name="connsiteY3" fmla="*/ 1313018 h 2536724"/>
              <a:gd name="connsiteX4" fmla="*/ 0 w 607030"/>
              <a:gd name="connsiteY4" fmla="*/ 0 h 2536724"/>
              <a:gd name="connsiteX5" fmla="*/ 61133 w 607030"/>
              <a:gd name="connsiteY5" fmla="*/ 191186 h 2536724"/>
              <a:gd name="connsiteX6" fmla="*/ 391420 w 607030"/>
              <a:gd name="connsiteY6" fmla="*/ 566860 h 2536724"/>
              <a:gd name="connsiteX7" fmla="*/ 452551 w 607030"/>
              <a:gd name="connsiteY7" fmla="*/ 758046 h 2536724"/>
              <a:gd name="connsiteX8" fmla="*/ 452551 w 607030"/>
              <a:gd name="connsiteY8" fmla="*/ 1313018 h 2536724"/>
              <a:gd name="connsiteX9" fmla="*/ 454627 w 607030"/>
              <a:gd name="connsiteY9" fmla="*/ 1313018 h 2536724"/>
              <a:gd name="connsiteX10" fmla="*/ 454627 w 607030"/>
              <a:gd name="connsiteY10" fmla="*/ 2384321 h 2536724"/>
              <a:gd name="connsiteX11" fmla="*/ 607030 w 607030"/>
              <a:gd name="connsiteY11" fmla="*/ 2536724 h 2536724"/>
            </a:gdLst>
            <a:ahLst/>
            <a:cxnLst/>
            <a:rect l="l" t="t" r="r" b="b"/>
            <a:pathLst>
              <a:path w="607030" h="2536724">
                <a:moveTo>
                  <a:pt x="607030" y="2536724"/>
                </a:moveTo>
                <a:lnTo>
                  <a:pt x="0" y="2536724"/>
                </a:lnTo>
                <a:lnTo>
                  <a:pt x="0" y="1825776"/>
                </a:lnTo>
                <a:lnTo>
                  <a:pt x="0" y="1313018"/>
                </a:lnTo>
                <a:lnTo>
                  <a:pt x="0" y="0"/>
                </a:lnTo>
                <a:cubicBezTo>
                  <a:pt x="0" y="76275"/>
                  <a:pt x="22803" y="147588"/>
                  <a:pt x="61133" y="191186"/>
                </a:cubicBezTo>
                <a:lnTo>
                  <a:pt x="391420" y="566860"/>
                </a:lnTo>
                <a:cubicBezTo>
                  <a:pt x="429749" y="610457"/>
                  <a:pt x="452551" y="681770"/>
                  <a:pt x="452551" y="758046"/>
                </a:cubicBezTo>
                <a:lnTo>
                  <a:pt x="452551" y="1313018"/>
                </a:lnTo>
                <a:lnTo>
                  <a:pt x="454627" y="1313018"/>
                </a:lnTo>
                <a:lnTo>
                  <a:pt x="454627" y="2384321"/>
                </a:lnTo>
                <a:cubicBezTo>
                  <a:pt x="454627" y="2468491"/>
                  <a:pt x="522860" y="2536724"/>
                  <a:pt x="607030" y="253672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7200000" scaled="0"/>
          </a:gradFill>
          <a:ln w="9525" cap="flat">
            <a:noFill/>
            <a:miter/>
          </a:ln>
          <a:effectLst>
            <a:outerShdw blurRad="50800" dist="38100" dir="13500000" algn="br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 flipV="1">
            <a:off x="1286216" y="4748962"/>
            <a:ext cx="814472" cy="3403603"/>
          </a:xfrm>
          <a:custGeom>
            <a:avLst/>
            <a:gdLst>
              <a:gd name="connsiteX0" fmla="*/ 607030 w 607030"/>
              <a:gd name="connsiteY0" fmla="*/ 2536724 h 2536724"/>
              <a:gd name="connsiteX1" fmla="*/ 0 w 607030"/>
              <a:gd name="connsiteY1" fmla="*/ 2536724 h 2536724"/>
              <a:gd name="connsiteX2" fmla="*/ 0 w 607030"/>
              <a:gd name="connsiteY2" fmla="*/ 1825776 h 2536724"/>
              <a:gd name="connsiteX3" fmla="*/ 0 w 607030"/>
              <a:gd name="connsiteY3" fmla="*/ 1313018 h 2536724"/>
              <a:gd name="connsiteX4" fmla="*/ 0 w 607030"/>
              <a:gd name="connsiteY4" fmla="*/ 0 h 2536724"/>
              <a:gd name="connsiteX5" fmla="*/ 61133 w 607030"/>
              <a:gd name="connsiteY5" fmla="*/ 191186 h 2536724"/>
              <a:gd name="connsiteX6" fmla="*/ 391420 w 607030"/>
              <a:gd name="connsiteY6" fmla="*/ 566860 h 2536724"/>
              <a:gd name="connsiteX7" fmla="*/ 452551 w 607030"/>
              <a:gd name="connsiteY7" fmla="*/ 758046 h 2536724"/>
              <a:gd name="connsiteX8" fmla="*/ 452551 w 607030"/>
              <a:gd name="connsiteY8" fmla="*/ 1313018 h 2536724"/>
              <a:gd name="connsiteX9" fmla="*/ 454627 w 607030"/>
              <a:gd name="connsiteY9" fmla="*/ 1313018 h 2536724"/>
              <a:gd name="connsiteX10" fmla="*/ 454627 w 607030"/>
              <a:gd name="connsiteY10" fmla="*/ 2384321 h 2536724"/>
              <a:gd name="connsiteX11" fmla="*/ 607030 w 607030"/>
              <a:gd name="connsiteY11" fmla="*/ 2536724 h 2536724"/>
            </a:gdLst>
            <a:ahLst/>
            <a:cxnLst/>
            <a:rect l="l" t="t" r="r" b="b"/>
            <a:pathLst>
              <a:path w="607030" h="2536724">
                <a:moveTo>
                  <a:pt x="607030" y="2536724"/>
                </a:moveTo>
                <a:lnTo>
                  <a:pt x="0" y="2536724"/>
                </a:lnTo>
                <a:lnTo>
                  <a:pt x="0" y="1825776"/>
                </a:lnTo>
                <a:lnTo>
                  <a:pt x="0" y="1313018"/>
                </a:lnTo>
                <a:lnTo>
                  <a:pt x="0" y="0"/>
                </a:lnTo>
                <a:cubicBezTo>
                  <a:pt x="0" y="76275"/>
                  <a:pt x="22803" y="147588"/>
                  <a:pt x="61133" y="191186"/>
                </a:cubicBezTo>
                <a:lnTo>
                  <a:pt x="391420" y="566860"/>
                </a:lnTo>
                <a:cubicBezTo>
                  <a:pt x="429749" y="610457"/>
                  <a:pt x="452551" y="681770"/>
                  <a:pt x="452551" y="758046"/>
                </a:cubicBezTo>
                <a:lnTo>
                  <a:pt x="452551" y="1313018"/>
                </a:lnTo>
                <a:lnTo>
                  <a:pt x="454627" y="1313018"/>
                </a:lnTo>
                <a:lnTo>
                  <a:pt x="454627" y="2384321"/>
                </a:lnTo>
                <a:cubicBezTo>
                  <a:pt x="454627" y="2468491"/>
                  <a:pt x="522860" y="2536724"/>
                  <a:pt x="607030" y="253672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7200000" scaled="0"/>
          </a:gradFill>
          <a:ln w="9525" cap="flat">
            <a:noFill/>
            <a:miter/>
          </a:ln>
          <a:effectLst>
            <a:outerShdw blurRad="50800" dist="38100" dir="13500000" algn="br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47360" y="1724429"/>
            <a:ext cx="254000" cy="25400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790641" y="1724429"/>
            <a:ext cx="254000" cy="25400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254908" y="1099237"/>
            <a:ext cx="1682185" cy="1682185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>
            <a:outerShdw blurRad="127000" sx="101000" sy="101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1" name="图片"/>
          <p:cNvPicPr>
            <a:picLocks noChangeAspect="1"/>
          </p:cNvPicPr>
          <p:nvPr/>
        </p:nvPicPr>
        <p:blipFill>
          <a:blip r:embed="rId2">
            <a:alphaModFix/>
          </a:blip>
          <a:srcRect l="25727" t="3951" r="21913" b="2508"/>
          <a:stretch>
            <a:fillRect/>
          </a:stretch>
        </p:blipFill>
        <p:spPr>
          <a:xfrm>
            <a:off x="5269757" y="1114086"/>
            <a:ext cx="1652486" cy="1652486"/>
          </a:xfrm>
          <a:custGeom>
            <a:avLst/>
            <a:gdLst>
              <a:gd name="connsiteX0" fmla="*/ 690737 w 1381474"/>
              <a:gd name="connsiteY0" fmla="*/ 0 h 1381474"/>
              <a:gd name="connsiteX1" fmla="*/ 1381474 w 1381474"/>
              <a:gd name="connsiteY1" fmla="*/ 690737 h 1381474"/>
              <a:gd name="connsiteX2" fmla="*/ 690737 w 1381474"/>
              <a:gd name="connsiteY2" fmla="*/ 1381474 h 1381474"/>
              <a:gd name="connsiteX3" fmla="*/ 0 w 1381474"/>
              <a:gd name="connsiteY3" fmla="*/ 690737 h 1381474"/>
              <a:gd name="connsiteX4" fmla="*/ 690737 w 1381474"/>
              <a:gd name="connsiteY4" fmla="*/ 0 h 1381474"/>
            </a:gdLst>
            <a:ahLst/>
            <a:cxnLst/>
            <a:rect l="l" t="t" r="r" b="b"/>
            <a:pathLst>
              <a:path w="1381474" h="1381474">
                <a:moveTo>
                  <a:pt x="690737" y="0"/>
                </a:moveTo>
                <a:cubicBezTo>
                  <a:pt x="1072221" y="0"/>
                  <a:pt x="1381474" y="309253"/>
                  <a:pt x="1381474" y="690737"/>
                </a:cubicBezTo>
                <a:cubicBezTo>
                  <a:pt x="1381474" y="1072221"/>
                  <a:pt x="1072221" y="1381474"/>
                  <a:pt x="690737" y="1381474"/>
                </a:cubicBezTo>
                <a:cubicBezTo>
                  <a:pt x="309253" y="1381474"/>
                  <a:pt x="0" y="1072221"/>
                  <a:pt x="0" y="690737"/>
                </a:cubicBezTo>
                <a:cubicBezTo>
                  <a:pt x="0" y="309253"/>
                  <a:pt x="309253" y="0"/>
                  <a:pt x="69073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7398912" y="1833429"/>
            <a:ext cx="4238816" cy="36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8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554272" y="1833429"/>
            <a:ext cx="4238816" cy="36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8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13114" y="3491510"/>
            <a:ext cx="4917261" cy="2459157"/>
          </a:xfrm>
          <a:prstGeom prst="roundRect">
            <a:avLst>
              <a:gd name="adj" fmla="val 5691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317344" y="4572745"/>
            <a:ext cx="4308801" cy="20090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采用AlphaZero模型架构。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317344" y="2774924"/>
            <a:ext cx="4308801" cy="6240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77DF3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网络架构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261626" y="3491510"/>
            <a:ext cx="4917261" cy="2459157"/>
          </a:xfrm>
          <a:prstGeom prst="roundRect">
            <a:avLst>
              <a:gd name="adj" fmla="val 5691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80156" y="4572745"/>
            <a:ext cx="4308801" cy="20090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使用MCTS模拟结果更新网络参数。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565856" y="2774924"/>
            <a:ext cx="4308801" cy="6240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77DF3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训练过程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6663" y="109280"/>
            <a:ext cx="627320" cy="62732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05711" y="198328"/>
            <a:ext cx="449224" cy="449224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>
            <a:off x="10818353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5400000">
            <a:off x="11048700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5400000">
            <a:off x="11279047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54935" y="109280"/>
            <a:ext cx="10840453" cy="481263"/>
          </a:xfrm>
          <a:custGeom>
            <a:avLst/>
            <a:gdLst>
              <a:gd name="connsiteX0" fmla="*/ 0 w 10840453"/>
              <a:gd name="connsiteY0" fmla="*/ 0 h 481263"/>
              <a:gd name="connsiteX1" fmla="*/ 9264316 w 10840453"/>
              <a:gd name="connsiteY1" fmla="*/ 0 h 481263"/>
              <a:gd name="connsiteX2" fmla="*/ 9745579 w 10840453"/>
              <a:gd name="connsiteY2" fmla="*/ 481263 h 481263"/>
              <a:gd name="connsiteX3" fmla="*/ 10840453 w 10840453"/>
              <a:gd name="connsiteY3" fmla="*/ 481263 h 481263"/>
            </a:gdLst>
            <a:ahLst/>
            <a:cxnLst/>
            <a:rect l="l" t="t" r="r" b="b"/>
            <a:pathLst>
              <a:path w="10840453" h="481263">
                <a:moveTo>
                  <a:pt x="0" y="0"/>
                </a:moveTo>
                <a:lnTo>
                  <a:pt x="9264316" y="0"/>
                </a:lnTo>
                <a:lnTo>
                  <a:pt x="9745579" y="481263"/>
                </a:lnTo>
                <a:lnTo>
                  <a:pt x="10840453" y="481263"/>
                </a:ln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58360" y="184448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模型训练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5400000">
            <a:off x="370023" y="350213"/>
            <a:ext cx="168728" cy="145455"/>
          </a:xfrm>
          <a:prstGeom prst="triangle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"/>
          <p:cNvPicPr>
            <a:picLocks noChangeAspect="1"/>
          </p:cNvPicPr>
          <p:nvPr/>
        </p:nvPicPr>
        <p:blipFill>
          <a:blip r:embed="rId2">
            <a:alphaModFix amt="14000"/>
          </a:blip>
          <a:srcRect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21410140">
            <a:off x="617538" y="902368"/>
            <a:ext cx="10944225" cy="5379788"/>
          </a:xfrm>
          <a:prstGeom prst="roundRect">
            <a:avLst>
              <a:gd name="adj" fmla="val 1275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17538" y="902368"/>
            <a:ext cx="10944225" cy="5379788"/>
          </a:xfrm>
          <a:prstGeom prst="roundRect">
            <a:avLst>
              <a:gd name="adj" fmla="val 127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86593" y="3766737"/>
            <a:ext cx="5353917" cy="14282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77DF3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实验结果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994478" y="1503947"/>
            <a:ext cx="4319337" cy="4319337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"/>
          <p:cNvPicPr>
            <a:picLocks noChangeAspect="1"/>
          </p:cNvPicPr>
          <p:nvPr/>
        </p:nvPicPr>
        <p:blipFill>
          <a:blip r:embed="rId3">
            <a:alphaModFix/>
          </a:blip>
          <a:srcRect l="1663" t="3302" b="6102"/>
          <a:stretch>
            <a:fillRect/>
          </a:stretch>
        </p:blipFill>
        <p:spPr>
          <a:xfrm>
            <a:off x="6521119" y="1353015"/>
            <a:ext cx="5021456" cy="4626167"/>
          </a:xfrm>
          <a:custGeom>
            <a:avLst/>
            <a:gdLst>
              <a:gd name="connsiteX0" fmla="*/ 0 w 6080464"/>
              <a:gd name="connsiteY0" fmla="*/ 0 h 5601810"/>
              <a:gd name="connsiteX1" fmla="*/ 6080464 w 6080464"/>
              <a:gd name="connsiteY1" fmla="*/ 0 h 5601810"/>
              <a:gd name="connsiteX2" fmla="*/ 6080464 w 6080464"/>
              <a:gd name="connsiteY2" fmla="*/ 5601810 h 5601810"/>
              <a:gd name="connsiteX3" fmla="*/ 0 w 6080464"/>
              <a:gd name="connsiteY3" fmla="*/ 5601810 h 5601810"/>
            </a:gdLst>
            <a:ahLst/>
            <a:cxnLst/>
            <a:rect l="l" t="t" r="r" b="b"/>
            <a:pathLst>
              <a:path w="6080464" h="5601810">
                <a:moveTo>
                  <a:pt x="0" y="0"/>
                </a:moveTo>
                <a:lnTo>
                  <a:pt x="6080464" y="0"/>
                </a:lnTo>
                <a:lnTo>
                  <a:pt x="6080464" y="5601810"/>
                </a:lnTo>
                <a:lnTo>
                  <a:pt x="0" y="560181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rot="12155907">
            <a:off x="9902822" y="4768117"/>
            <a:ext cx="1150698" cy="948278"/>
          </a:xfrm>
          <a:custGeom>
            <a:avLst/>
            <a:gdLst>
              <a:gd name="connsiteX0" fmla="*/ 1150698 w 1150698"/>
              <a:gd name="connsiteY0" fmla="*/ 203942 h 948278"/>
              <a:gd name="connsiteX1" fmla="*/ 16470 w 1150698"/>
              <a:gd name="connsiteY1" fmla="*/ 948279 h 948278"/>
            </a:gdLst>
            <a:ahLst/>
            <a:cxnLst/>
            <a:rect l="l" t="t" r="r" b="b"/>
            <a:pathLst>
              <a:path w="1150698" h="948278">
                <a:moveTo>
                  <a:pt x="1150698" y="203942"/>
                </a:moveTo>
                <a:cubicBezTo>
                  <a:pt x="1150698" y="203942"/>
                  <a:pt x="-160753" y="-587655"/>
                  <a:pt x="16470" y="948279"/>
                </a:cubicBezTo>
              </a:path>
            </a:pathLst>
          </a:custGeom>
          <a:noFill/>
          <a:ln w="11760" cap="flat">
            <a:solidFill>
              <a:schemeClr val="tx1">
                <a:lumMod val="75000"/>
                <a:lumOff val="25000"/>
                <a:alpha val="100000"/>
              </a:schemeClr>
            </a:solidFill>
            <a:prstDash val="dash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717522" flipH="1">
            <a:off x="11097259" y="4837452"/>
            <a:ext cx="168198" cy="14499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9517313" y="5207965"/>
            <a:ext cx="771217" cy="77121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2625920" y="2077032"/>
            <a:ext cx="3628886" cy="959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rnd">
            <a:noFill/>
            <a:round/>
          </a:ln>
          <a:effectLst/>
        </p:spPr>
        <p:txBody>
          <a:bodyPr vert="horz" wrap="square" lIns="109728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00988" y="1954713"/>
            <a:ext cx="1465711" cy="3406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2000">
                <a:schemeClr val="accent2"/>
              </a:gs>
            </a:gsLst>
            <a:lin ang="2700000" scaled="0"/>
          </a:gradFill>
          <a:ln w="12700" cap="rnd">
            <a:noFill/>
            <a:round/>
          </a:ln>
          <a:effectLst>
            <a:outerShdw blurRad="254000" dist="114300" dir="5400000" sx="94000" sy="94000" algn="t" rotWithShape="0">
              <a:schemeClr val="accent2">
                <a:alpha val="22000"/>
              </a:schemeClr>
            </a:outerShdw>
          </a:effectLst>
        </p:spPr>
        <p:txBody>
          <a:bodyPr vert="horz" wrap="square" lIns="109728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46481" y="1925399"/>
            <a:ext cx="974725" cy="3992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2025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71159" y="2079758"/>
            <a:ext cx="90538" cy="9053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205989" y="2079758"/>
            <a:ext cx="90538" cy="9053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1192756">
            <a:off x="461156" y="1088552"/>
            <a:ext cx="80682" cy="8068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361201">
            <a:off x="-329474" y="1087487"/>
            <a:ext cx="820987" cy="364103"/>
          </a:xfrm>
          <a:custGeom>
            <a:avLst/>
            <a:gdLst>
              <a:gd name="connsiteX0" fmla="*/ 820987 w 820987"/>
              <a:gd name="connsiteY0" fmla="*/ 0 h 364103"/>
              <a:gd name="connsiteX1" fmla="*/ 117602 w 820987"/>
              <a:gd name="connsiteY1" fmla="*/ 120580 h 364103"/>
              <a:gd name="connsiteX2" fmla="*/ 17119 w 820987"/>
              <a:gd name="connsiteY2" fmla="*/ 351692 h 364103"/>
              <a:gd name="connsiteX3" fmla="*/ 298473 w 820987"/>
              <a:gd name="connsiteY3" fmla="*/ 311499 h 364103"/>
              <a:gd name="connsiteX4" fmla="*/ 700407 w 820987"/>
              <a:gd name="connsiteY4" fmla="*/ 130628 h 364103"/>
            </a:gdLst>
            <a:ahLst/>
            <a:cxnLst/>
            <a:rect l="l" t="t" r="r" b="b"/>
            <a:pathLst>
              <a:path w="820987" h="364103">
                <a:moveTo>
                  <a:pt x="820987" y="0"/>
                </a:moveTo>
                <a:cubicBezTo>
                  <a:pt x="536283" y="30982"/>
                  <a:pt x="251580" y="61965"/>
                  <a:pt x="117602" y="120580"/>
                </a:cubicBezTo>
                <a:cubicBezTo>
                  <a:pt x="-16376" y="179195"/>
                  <a:pt x="-13026" y="319872"/>
                  <a:pt x="17119" y="351692"/>
                </a:cubicBezTo>
                <a:cubicBezTo>
                  <a:pt x="47264" y="383512"/>
                  <a:pt x="184592" y="348343"/>
                  <a:pt x="298473" y="311499"/>
                </a:cubicBezTo>
                <a:cubicBezTo>
                  <a:pt x="412354" y="274655"/>
                  <a:pt x="556380" y="202641"/>
                  <a:pt x="700407" y="130628"/>
                </a:cubicBezTo>
              </a:path>
            </a:pathLst>
          </a:custGeom>
          <a:noFill/>
          <a:ln w="19050" cap="sq">
            <a:solidFill>
              <a:schemeClr val="accent1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92977" y="2335299"/>
            <a:ext cx="842114" cy="842114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lumMod val="40000"/>
                  <a:lumOff val="6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3845497">
            <a:off x="10486724" y="1311003"/>
            <a:ext cx="816127" cy="816127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93000">
                <a:schemeClr val="accent1">
                  <a:lumMod val="40000"/>
                  <a:lumOff val="6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76837" y="2484929"/>
            <a:ext cx="2542826" cy="98788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Part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199742" y="1608629"/>
            <a:ext cx="1713906" cy="186418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04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78183" y="5224699"/>
            <a:ext cx="8646939" cy="9764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solidFill>
                    <a:srgbClr val="077DF3">
                      <a:alpha val="30000"/>
                    </a:srgbClr>
                  </a:solidFill>
                </a:ln>
                <a:solidFill>
                  <a:srgbClr val="CCE5FE">
                    <a:alpha val="15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GoBang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8378" y="112594"/>
            <a:ext cx="11995245" cy="6632812"/>
          </a:xfrm>
          <a:prstGeom prst="roundRect">
            <a:avLst>
              <a:gd name="adj" fmla="val 127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79474" y="5239167"/>
            <a:ext cx="10495132" cy="16192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141540" y="5219847"/>
            <a:ext cx="208436" cy="208436"/>
          </a:xfrm>
          <a:prstGeom prst="ellipse">
            <a:avLst/>
          </a:pr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830912" y="5219847"/>
            <a:ext cx="208436" cy="208436"/>
          </a:xfrm>
          <a:prstGeom prst="ellipse">
            <a:avLst/>
          </a:pr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 flipV="1">
            <a:off x="660400" y="2323589"/>
            <a:ext cx="292100" cy="347899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5539014" y="2323589"/>
            <a:ext cx="292100" cy="347899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90814" y="1828384"/>
            <a:ext cx="4709886" cy="3275911"/>
          </a:xfrm>
          <a:custGeom>
            <a:avLst/>
            <a:gdLst>
              <a:gd name="connsiteX0" fmla="*/ 137545 w 4709886"/>
              <a:gd name="connsiteY0" fmla="*/ 0 h 3275911"/>
              <a:gd name="connsiteX1" fmla="*/ 4572341 w 4709886"/>
              <a:gd name="connsiteY1" fmla="*/ 0 h 3275911"/>
              <a:gd name="connsiteX2" fmla="*/ 4709886 w 4709886"/>
              <a:gd name="connsiteY2" fmla="*/ 137545 h 3275911"/>
              <a:gd name="connsiteX3" fmla="*/ 4709886 w 4709886"/>
              <a:gd name="connsiteY3" fmla="*/ 3022956 h 3275911"/>
              <a:gd name="connsiteX4" fmla="*/ 4572341 w 4709886"/>
              <a:gd name="connsiteY4" fmla="*/ 3160501 h 3275911"/>
              <a:gd name="connsiteX5" fmla="*/ 2591146 w 4709886"/>
              <a:gd name="connsiteY5" fmla="*/ 3160501 h 3275911"/>
              <a:gd name="connsiteX6" fmla="*/ 2354943 w 4709886"/>
              <a:gd name="connsiteY6" fmla="*/ 3275911 h 3275911"/>
              <a:gd name="connsiteX7" fmla="*/ 2118740 w 4709886"/>
              <a:gd name="connsiteY7" fmla="*/ 3160501 h 3275911"/>
              <a:gd name="connsiteX8" fmla="*/ 137545 w 4709886"/>
              <a:gd name="connsiteY8" fmla="*/ 3160501 h 3275911"/>
              <a:gd name="connsiteX9" fmla="*/ 0 w 4709886"/>
              <a:gd name="connsiteY9" fmla="*/ 3022956 h 3275911"/>
              <a:gd name="connsiteX10" fmla="*/ 0 w 4709886"/>
              <a:gd name="connsiteY10" fmla="*/ 137545 h 3275911"/>
              <a:gd name="connsiteX11" fmla="*/ 137545 w 4709886"/>
              <a:gd name="connsiteY11" fmla="*/ 0 h 3275911"/>
            </a:gdLst>
            <a:ahLst/>
            <a:cxnLst/>
            <a:rect l="l" t="t" r="r" b="b"/>
            <a:pathLst>
              <a:path w="4709886" h="3275911">
                <a:moveTo>
                  <a:pt x="137545" y="0"/>
                </a:moveTo>
                <a:lnTo>
                  <a:pt x="4572341" y="0"/>
                </a:lnTo>
                <a:cubicBezTo>
                  <a:pt x="4648305" y="0"/>
                  <a:pt x="4709886" y="61581"/>
                  <a:pt x="4709886" y="137545"/>
                </a:cubicBezTo>
                <a:lnTo>
                  <a:pt x="4709886" y="3022956"/>
                </a:lnTo>
                <a:cubicBezTo>
                  <a:pt x="4709886" y="3098920"/>
                  <a:pt x="4648305" y="3160501"/>
                  <a:pt x="4572341" y="3160501"/>
                </a:cubicBezTo>
                <a:lnTo>
                  <a:pt x="2591146" y="3160501"/>
                </a:lnTo>
                <a:lnTo>
                  <a:pt x="2354943" y="3275911"/>
                </a:lnTo>
                <a:lnTo>
                  <a:pt x="2118740" y="3160501"/>
                </a:lnTo>
                <a:lnTo>
                  <a:pt x="137545" y="3160501"/>
                </a:lnTo>
                <a:cubicBezTo>
                  <a:pt x="61581" y="3160501"/>
                  <a:pt x="0" y="3098920"/>
                  <a:pt x="0" y="3022956"/>
                </a:cubicBezTo>
                <a:lnTo>
                  <a:pt x="0" y="137545"/>
                </a:lnTo>
                <a:cubicBezTo>
                  <a:pt x="0" y="61581"/>
                  <a:pt x="61581" y="0"/>
                  <a:pt x="137545" y="0"/>
                </a:cubicBez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1520260"/>
            <a:ext cx="5170714" cy="816030"/>
          </a:xfrm>
          <a:custGeom>
            <a:avLst/>
            <a:gdLst>
              <a:gd name="connsiteX0" fmla="*/ 375684 w 5170714"/>
              <a:gd name="connsiteY0" fmla="*/ 0 h 816030"/>
              <a:gd name="connsiteX1" fmla="*/ 4795030 w 5170714"/>
              <a:gd name="connsiteY1" fmla="*/ 0 h 816030"/>
              <a:gd name="connsiteX2" fmla="*/ 5170714 w 5170714"/>
              <a:gd name="connsiteY2" fmla="*/ 375684 h 816030"/>
              <a:gd name="connsiteX3" fmla="*/ 5170714 w 5170714"/>
              <a:gd name="connsiteY3" fmla="*/ 816030 h 816030"/>
              <a:gd name="connsiteX4" fmla="*/ 0 w 5170714"/>
              <a:gd name="connsiteY4" fmla="*/ 816030 h 816030"/>
              <a:gd name="connsiteX5" fmla="*/ 0 w 5170714"/>
              <a:gd name="connsiteY5" fmla="*/ 375684 h 816030"/>
              <a:gd name="connsiteX6" fmla="*/ 375684 w 5170714"/>
              <a:gd name="connsiteY6" fmla="*/ 0 h 816030"/>
            </a:gdLst>
            <a:ahLst/>
            <a:cxnLst/>
            <a:rect l="l" t="t" r="r" b="b"/>
            <a:pathLst>
              <a:path w="5170714" h="816030">
                <a:moveTo>
                  <a:pt x="375684" y="0"/>
                </a:moveTo>
                <a:lnTo>
                  <a:pt x="4795030" y="0"/>
                </a:lnTo>
                <a:cubicBezTo>
                  <a:pt x="5002515" y="0"/>
                  <a:pt x="5170714" y="168199"/>
                  <a:pt x="5170714" y="375684"/>
                </a:cubicBezTo>
                <a:lnTo>
                  <a:pt x="5170714" y="816030"/>
                </a:lnTo>
                <a:lnTo>
                  <a:pt x="0" y="816030"/>
                </a:lnTo>
                <a:lnTo>
                  <a:pt x="0" y="375684"/>
                </a:lnTo>
                <a:cubicBezTo>
                  <a:pt x="0" y="168199"/>
                  <a:pt x="168199" y="0"/>
                  <a:pt x="375684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282052" y="3423662"/>
            <a:ext cx="4135848" cy="11861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9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决策表现较差，逐步掌握基本策略</a:t>
            </a:r>
            <a:r>
              <a:rPr kumimoji="1" lang="en-US" altLang="zh-CN" sz="19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348186" y="2323589"/>
            <a:ext cx="292100" cy="347899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11226800" y="2323589"/>
            <a:ext cx="292100" cy="347899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78600" y="1828384"/>
            <a:ext cx="4709886" cy="3275911"/>
          </a:xfrm>
          <a:custGeom>
            <a:avLst/>
            <a:gdLst>
              <a:gd name="connsiteX0" fmla="*/ 137545 w 4709886"/>
              <a:gd name="connsiteY0" fmla="*/ 0 h 3275911"/>
              <a:gd name="connsiteX1" fmla="*/ 4572341 w 4709886"/>
              <a:gd name="connsiteY1" fmla="*/ 0 h 3275911"/>
              <a:gd name="connsiteX2" fmla="*/ 4709886 w 4709886"/>
              <a:gd name="connsiteY2" fmla="*/ 137545 h 3275911"/>
              <a:gd name="connsiteX3" fmla="*/ 4709886 w 4709886"/>
              <a:gd name="connsiteY3" fmla="*/ 3022956 h 3275911"/>
              <a:gd name="connsiteX4" fmla="*/ 4572341 w 4709886"/>
              <a:gd name="connsiteY4" fmla="*/ 3160501 h 3275911"/>
              <a:gd name="connsiteX5" fmla="*/ 2591146 w 4709886"/>
              <a:gd name="connsiteY5" fmla="*/ 3160501 h 3275911"/>
              <a:gd name="connsiteX6" fmla="*/ 2354943 w 4709886"/>
              <a:gd name="connsiteY6" fmla="*/ 3275911 h 3275911"/>
              <a:gd name="connsiteX7" fmla="*/ 2118740 w 4709886"/>
              <a:gd name="connsiteY7" fmla="*/ 3160501 h 3275911"/>
              <a:gd name="connsiteX8" fmla="*/ 137545 w 4709886"/>
              <a:gd name="connsiteY8" fmla="*/ 3160501 h 3275911"/>
              <a:gd name="connsiteX9" fmla="*/ 0 w 4709886"/>
              <a:gd name="connsiteY9" fmla="*/ 3022956 h 3275911"/>
              <a:gd name="connsiteX10" fmla="*/ 0 w 4709886"/>
              <a:gd name="connsiteY10" fmla="*/ 137545 h 3275911"/>
              <a:gd name="connsiteX11" fmla="*/ 137545 w 4709886"/>
              <a:gd name="connsiteY11" fmla="*/ 0 h 3275911"/>
            </a:gdLst>
            <a:ahLst/>
            <a:cxnLst/>
            <a:rect l="l" t="t" r="r" b="b"/>
            <a:pathLst>
              <a:path w="4709886" h="3275911">
                <a:moveTo>
                  <a:pt x="137545" y="0"/>
                </a:moveTo>
                <a:lnTo>
                  <a:pt x="4572341" y="0"/>
                </a:lnTo>
                <a:cubicBezTo>
                  <a:pt x="4648305" y="0"/>
                  <a:pt x="4709886" y="61581"/>
                  <a:pt x="4709886" y="137545"/>
                </a:cubicBezTo>
                <a:lnTo>
                  <a:pt x="4709886" y="3022956"/>
                </a:lnTo>
                <a:cubicBezTo>
                  <a:pt x="4709886" y="3098920"/>
                  <a:pt x="4648305" y="3160501"/>
                  <a:pt x="4572341" y="3160501"/>
                </a:cubicBezTo>
                <a:lnTo>
                  <a:pt x="2591146" y="3160501"/>
                </a:lnTo>
                <a:lnTo>
                  <a:pt x="2354943" y="3275911"/>
                </a:lnTo>
                <a:lnTo>
                  <a:pt x="2118740" y="3160501"/>
                </a:lnTo>
                <a:lnTo>
                  <a:pt x="137545" y="3160501"/>
                </a:lnTo>
                <a:cubicBezTo>
                  <a:pt x="61581" y="3160501"/>
                  <a:pt x="0" y="3098920"/>
                  <a:pt x="0" y="3022956"/>
                </a:cubicBezTo>
                <a:lnTo>
                  <a:pt x="0" y="137545"/>
                </a:lnTo>
                <a:cubicBezTo>
                  <a:pt x="0" y="61581"/>
                  <a:pt x="61581" y="0"/>
                  <a:pt x="137545" y="0"/>
                </a:cubicBez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348186" y="1520260"/>
            <a:ext cx="5170714" cy="816030"/>
          </a:xfrm>
          <a:custGeom>
            <a:avLst/>
            <a:gdLst>
              <a:gd name="connsiteX0" fmla="*/ 375684 w 5170714"/>
              <a:gd name="connsiteY0" fmla="*/ 0 h 816030"/>
              <a:gd name="connsiteX1" fmla="*/ 4795030 w 5170714"/>
              <a:gd name="connsiteY1" fmla="*/ 0 h 816030"/>
              <a:gd name="connsiteX2" fmla="*/ 5170714 w 5170714"/>
              <a:gd name="connsiteY2" fmla="*/ 375684 h 816030"/>
              <a:gd name="connsiteX3" fmla="*/ 5170714 w 5170714"/>
              <a:gd name="connsiteY3" fmla="*/ 816030 h 816030"/>
              <a:gd name="connsiteX4" fmla="*/ 0 w 5170714"/>
              <a:gd name="connsiteY4" fmla="*/ 816030 h 816030"/>
              <a:gd name="connsiteX5" fmla="*/ 0 w 5170714"/>
              <a:gd name="connsiteY5" fmla="*/ 375684 h 816030"/>
              <a:gd name="connsiteX6" fmla="*/ 375684 w 5170714"/>
              <a:gd name="connsiteY6" fmla="*/ 0 h 816030"/>
            </a:gdLst>
            <a:ahLst/>
            <a:cxnLst/>
            <a:rect l="l" t="t" r="r" b="b"/>
            <a:pathLst>
              <a:path w="5170714" h="816030">
                <a:moveTo>
                  <a:pt x="375684" y="0"/>
                </a:moveTo>
                <a:lnTo>
                  <a:pt x="4795030" y="0"/>
                </a:lnTo>
                <a:cubicBezTo>
                  <a:pt x="5002515" y="0"/>
                  <a:pt x="5170714" y="168199"/>
                  <a:pt x="5170714" y="375684"/>
                </a:cubicBezTo>
                <a:lnTo>
                  <a:pt x="5170714" y="816030"/>
                </a:lnTo>
                <a:lnTo>
                  <a:pt x="0" y="816030"/>
                </a:lnTo>
                <a:lnTo>
                  <a:pt x="0" y="375684"/>
                </a:lnTo>
                <a:cubicBezTo>
                  <a:pt x="0" y="168199"/>
                  <a:pt x="168199" y="0"/>
                  <a:pt x="375684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778098" y="3411485"/>
            <a:ext cx="4593048" cy="13639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能够击败固定对手，决策准确性显著提升。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07299" y="5703671"/>
            <a:ext cx="2477486" cy="692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77DF3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81799" y="1601571"/>
            <a:ext cx="4128486" cy="692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初期表现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684199" y="5627471"/>
            <a:ext cx="2477486" cy="692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77DF3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871399" y="1601571"/>
            <a:ext cx="4128486" cy="692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后期提升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6663" y="109280"/>
            <a:ext cx="627320" cy="62732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05711" y="198328"/>
            <a:ext cx="449224" cy="449224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5400000">
            <a:off x="10818353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5400000">
            <a:off x="11048700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5400000">
            <a:off x="11279047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54935" y="109280"/>
            <a:ext cx="10840453" cy="481263"/>
          </a:xfrm>
          <a:custGeom>
            <a:avLst/>
            <a:gdLst>
              <a:gd name="connsiteX0" fmla="*/ 0 w 10840453"/>
              <a:gd name="connsiteY0" fmla="*/ 0 h 481263"/>
              <a:gd name="connsiteX1" fmla="*/ 9264316 w 10840453"/>
              <a:gd name="connsiteY1" fmla="*/ 0 h 481263"/>
              <a:gd name="connsiteX2" fmla="*/ 9745579 w 10840453"/>
              <a:gd name="connsiteY2" fmla="*/ 481263 h 481263"/>
              <a:gd name="connsiteX3" fmla="*/ 10840453 w 10840453"/>
              <a:gd name="connsiteY3" fmla="*/ 481263 h 481263"/>
            </a:gdLst>
            <a:ahLst/>
            <a:cxnLst/>
            <a:rect l="l" t="t" r="r" b="b"/>
            <a:pathLst>
              <a:path w="10840453" h="481263">
                <a:moveTo>
                  <a:pt x="0" y="0"/>
                </a:moveTo>
                <a:lnTo>
                  <a:pt x="9264316" y="0"/>
                </a:lnTo>
                <a:lnTo>
                  <a:pt x="9745579" y="481263"/>
                </a:lnTo>
                <a:lnTo>
                  <a:pt x="10840453" y="481263"/>
                </a:ln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58360" y="184448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训练表现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5400000">
            <a:off x="370023" y="350213"/>
            <a:ext cx="168728" cy="145455"/>
          </a:xfrm>
          <a:prstGeom prst="triangle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"/>
          <p:cNvPicPr>
            <a:picLocks noChangeAspect="1"/>
          </p:cNvPicPr>
          <p:nvPr/>
        </p:nvPicPr>
        <p:blipFill>
          <a:blip r:embed="rId2">
            <a:alphaModFix amt="14000"/>
          </a:blip>
          <a:srcRect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21410140">
            <a:off x="617538" y="902368"/>
            <a:ext cx="10944225" cy="5379788"/>
          </a:xfrm>
          <a:prstGeom prst="roundRect">
            <a:avLst>
              <a:gd name="adj" fmla="val 1275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17538" y="902368"/>
            <a:ext cx="10944225" cy="5379788"/>
          </a:xfrm>
          <a:prstGeom prst="roundRect">
            <a:avLst>
              <a:gd name="adj" fmla="val 127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86593" y="3855637"/>
            <a:ext cx="5353917" cy="13393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77DF3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结论与展望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994478" y="1503947"/>
            <a:ext cx="4319337" cy="4319337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"/>
          <p:cNvPicPr>
            <a:picLocks noChangeAspect="1"/>
          </p:cNvPicPr>
          <p:nvPr/>
        </p:nvPicPr>
        <p:blipFill>
          <a:blip r:embed="rId3">
            <a:alphaModFix/>
          </a:blip>
          <a:srcRect l="1663" t="3302" b="6102"/>
          <a:stretch>
            <a:fillRect/>
          </a:stretch>
        </p:blipFill>
        <p:spPr>
          <a:xfrm>
            <a:off x="6521119" y="1353015"/>
            <a:ext cx="5021456" cy="4626167"/>
          </a:xfrm>
          <a:custGeom>
            <a:avLst/>
            <a:gdLst>
              <a:gd name="connsiteX0" fmla="*/ 0 w 6080464"/>
              <a:gd name="connsiteY0" fmla="*/ 0 h 5601810"/>
              <a:gd name="connsiteX1" fmla="*/ 6080464 w 6080464"/>
              <a:gd name="connsiteY1" fmla="*/ 0 h 5601810"/>
              <a:gd name="connsiteX2" fmla="*/ 6080464 w 6080464"/>
              <a:gd name="connsiteY2" fmla="*/ 5601810 h 5601810"/>
              <a:gd name="connsiteX3" fmla="*/ 0 w 6080464"/>
              <a:gd name="connsiteY3" fmla="*/ 5601810 h 5601810"/>
            </a:gdLst>
            <a:ahLst/>
            <a:cxnLst/>
            <a:rect l="l" t="t" r="r" b="b"/>
            <a:pathLst>
              <a:path w="6080464" h="5601810">
                <a:moveTo>
                  <a:pt x="0" y="0"/>
                </a:moveTo>
                <a:lnTo>
                  <a:pt x="6080464" y="0"/>
                </a:lnTo>
                <a:lnTo>
                  <a:pt x="6080464" y="5601810"/>
                </a:lnTo>
                <a:lnTo>
                  <a:pt x="0" y="560181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rot="12155907">
            <a:off x="9902822" y="4768117"/>
            <a:ext cx="1150698" cy="948278"/>
          </a:xfrm>
          <a:custGeom>
            <a:avLst/>
            <a:gdLst>
              <a:gd name="connsiteX0" fmla="*/ 1150698 w 1150698"/>
              <a:gd name="connsiteY0" fmla="*/ 203942 h 948278"/>
              <a:gd name="connsiteX1" fmla="*/ 16470 w 1150698"/>
              <a:gd name="connsiteY1" fmla="*/ 948279 h 948278"/>
            </a:gdLst>
            <a:ahLst/>
            <a:cxnLst/>
            <a:rect l="l" t="t" r="r" b="b"/>
            <a:pathLst>
              <a:path w="1150698" h="948278">
                <a:moveTo>
                  <a:pt x="1150698" y="203942"/>
                </a:moveTo>
                <a:cubicBezTo>
                  <a:pt x="1150698" y="203942"/>
                  <a:pt x="-160753" y="-587655"/>
                  <a:pt x="16470" y="948279"/>
                </a:cubicBezTo>
              </a:path>
            </a:pathLst>
          </a:custGeom>
          <a:noFill/>
          <a:ln w="11760" cap="flat">
            <a:solidFill>
              <a:schemeClr val="tx1">
                <a:lumMod val="75000"/>
                <a:lumOff val="25000"/>
                <a:alpha val="100000"/>
              </a:schemeClr>
            </a:solidFill>
            <a:prstDash val="dash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717522" flipH="1">
            <a:off x="11097259" y="4837452"/>
            <a:ext cx="168198" cy="14499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9517313" y="5207965"/>
            <a:ext cx="771217" cy="77121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2625920" y="2077032"/>
            <a:ext cx="3628886" cy="959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rnd">
            <a:noFill/>
            <a:round/>
          </a:ln>
          <a:effectLst/>
        </p:spPr>
        <p:txBody>
          <a:bodyPr vert="horz" wrap="square" lIns="109728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00988" y="1954713"/>
            <a:ext cx="1465711" cy="3406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2000">
                <a:schemeClr val="accent2"/>
              </a:gs>
            </a:gsLst>
            <a:lin ang="2700000" scaled="0"/>
          </a:gradFill>
          <a:ln w="12700" cap="rnd">
            <a:noFill/>
            <a:round/>
          </a:ln>
          <a:effectLst>
            <a:outerShdw blurRad="254000" dist="114300" dir="5400000" sx="94000" sy="94000" algn="t" rotWithShape="0">
              <a:schemeClr val="accent2">
                <a:alpha val="22000"/>
              </a:schemeClr>
            </a:outerShdw>
          </a:effectLst>
        </p:spPr>
        <p:txBody>
          <a:bodyPr vert="horz" wrap="square" lIns="109728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46481" y="1925399"/>
            <a:ext cx="974725" cy="3992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2025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71159" y="2079758"/>
            <a:ext cx="90538" cy="9053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205989" y="2079758"/>
            <a:ext cx="90538" cy="9053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1192756">
            <a:off x="461156" y="1088552"/>
            <a:ext cx="80682" cy="8068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361201">
            <a:off x="-329474" y="1087487"/>
            <a:ext cx="820987" cy="364103"/>
          </a:xfrm>
          <a:custGeom>
            <a:avLst/>
            <a:gdLst>
              <a:gd name="connsiteX0" fmla="*/ 820987 w 820987"/>
              <a:gd name="connsiteY0" fmla="*/ 0 h 364103"/>
              <a:gd name="connsiteX1" fmla="*/ 117602 w 820987"/>
              <a:gd name="connsiteY1" fmla="*/ 120580 h 364103"/>
              <a:gd name="connsiteX2" fmla="*/ 17119 w 820987"/>
              <a:gd name="connsiteY2" fmla="*/ 351692 h 364103"/>
              <a:gd name="connsiteX3" fmla="*/ 298473 w 820987"/>
              <a:gd name="connsiteY3" fmla="*/ 311499 h 364103"/>
              <a:gd name="connsiteX4" fmla="*/ 700407 w 820987"/>
              <a:gd name="connsiteY4" fmla="*/ 130628 h 364103"/>
            </a:gdLst>
            <a:ahLst/>
            <a:cxnLst/>
            <a:rect l="l" t="t" r="r" b="b"/>
            <a:pathLst>
              <a:path w="820987" h="364103">
                <a:moveTo>
                  <a:pt x="820987" y="0"/>
                </a:moveTo>
                <a:cubicBezTo>
                  <a:pt x="536283" y="30982"/>
                  <a:pt x="251580" y="61965"/>
                  <a:pt x="117602" y="120580"/>
                </a:cubicBezTo>
                <a:cubicBezTo>
                  <a:pt x="-16376" y="179195"/>
                  <a:pt x="-13026" y="319872"/>
                  <a:pt x="17119" y="351692"/>
                </a:cubicBezTo>
                <a:cubicBezTo>
                  <a:pt x="47264" y="383512"/>
                  <a:pt x="184592" y="348343"/>
                  <a:pt x="298473" y="311499"/>
                </a:cubicBezTo>
                <a:cubicBezTo>
                  <a:pt x="412354" y="274655"/>
                  <a:pt x="556380" y="202641"/>
                  <a:pt x="700407" y="130628"/>
                </a:cubicBezTo>
              </a:path>
            </a:pathLst>
          </a:custGeom>
          <a:noFill/>
          <a:ln w="19050" cap="sq">
            <a:solidFill>
              <a:schemeClr val="accent1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92977" y="2335299"/>
            <a:ext cx="842114" cy="842114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lumMod val="40000"/>
                  <a:lumOff val="6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3845497">
            <a:off x="10486724" y="1311003"/>
            <a:ext cx="816127" cy="816127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93000">
                <a:schemeClr val="accent1">
                  <a:lumMod val="40000"/>
                  <a:lumOff val="6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76837" y="2523029"/>
            <a:ext cx="2542826" cy="94978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Part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199742" y="1608629"/>
            <a:ext cx="1713906" cy="186418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05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78183" y="5224699"/>
            <a:ext cx="8646939" cy="9764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solidFill>
                    <a:srgbClr val="077DF3">
                      <a:alpha val="30000"/>
                    </a:srgbClr>
                  </a:solidFill>
                </a:ln>
                <a:solidFill>
                  <a:srgbClr val="CCE5FE">
                    <a:alpha val="15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GoBang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8378" y="112594"/>
            <a:ext cx="11995245" cy="6632812"/>
          </a:xfrm>
          <a:prstGeom prst="roundRect">
            <a:avLst>
              <a:gd name="adj" fmla="val 127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554900"/>
            <a:ext cx="4975860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43040" y="1554900"/>
            <a:ext cx="4975860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203744" y="1779048"/>
            <a:ext cx="1575414" cy="1575414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0700000">
            <a:off x="7936231" y="2554704"/>
            <a:ext cx="2189478" cy="499181"/>
          </a:xfrm>
          <a:prstGeom prst="arc">
            <a:avLst>
              <a:gd name="adj1" fmla="val 20876651"/>
              <a:gd name="adj2" fmla="val 11634648"/>
            </a:avLst>
          </a:prstGeom>
          <a:noFill/>
          <a:ln w="19050" cap="sq">
            <a:gradFill>
              <a:gsLst>
                <a:gs pos="0">
                  <a:schemeClr val="bg1">
                    <a:alpha val="0"/>
                  </a:schemeClr>
                </a:gs>
                <a:gs pos="27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715712" y="2306864"/>
            <a:ext cx="551478" cy="519782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321104" y="1779048"/>
            <a:ext cx="1575414" cy="1575414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0700000">
            <a:off x="2053591" y="2554704"/>
            <a:ext cx="2189478" cy="499181"/>
          </a:xfrm>
          <a:prstGeom prst="arc">
            <a:avLst>
              <a:gd name="adj1" fmla="val 20876651"/>
              <a:gd name="adj2" fmla="val 11634648"/>
            </a:avLst>
          </a:prstGeom>
          <a:noFill/>
          <a:ln w="19050" cap="sq">
            <a:gradFill>
              <a:gsLst>
                <a:gs pos="0">
                  <a:schemeClr val="bg1">
                    <a:alpha val="0"/>
                  </a:schemeClr>
                </a:gs>
                <a:gs pos="27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854261" y="2291015"/>
            <a:ext cx="509101" cy="55147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92759" y="3451860"/>
            <a:ext cx="4676422" cy="68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性能表现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92759" y="4238201"/>
            <a:ext cx="4673741" cy="16901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在复杂局面下表现优异。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0119" y="3451860"/>
            <a:ext cx="4676422" cy="68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目标达成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0119" y="4238201"/>
            <a:ext cx="4676281" cy="16901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成功设计并实现五子棋AI智能体。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6663" y="109280"/>
            <a:ext cx="627320" cy="62732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5711" y="198328"/>
            <a:ext cx="449224" cy="449224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10818353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>
            <a:off x="11048700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>
            <a:off x="11279047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4935" y="109280"/>
            <a:ext cx="10840453" cy="481263"/>
          </a:xfrm>
          <a:custGeom>
            <a:avLst/>
            <a:gdLst>
              <a:gd name="connsiteX0" fmla="*/ 0 w 10840453"/>
              <a:gd name="connsiteY0" fmla="*/ 0 h 481263"/>
              <a:gd name="connsiteX1" fmla="*/ 9264316 w 10840453"/>
              <a:gd name="connsiteY1" fmla="*/ 0 h 481263"/>
              <a:gd name="connsiteX2" fmla="*/ 9745579 w 10840453"/>
              <a:gd name="connsiteY2" fmla="*/ 481263 h 481263"/>
              <a:gd name="connsiteX3" fmla="*/ 10840453 w 10840453"/>
              <a:gd name="connsiteY3" fmla="*/ 481263 h 481263"/>
            </a:gdLst>
            <a:ahLst/>
            <a:cxnLst/>
            <a:rect l="l" t="t" r="r" b="b"/>
            <a:pathLst>
              <a:path w="10840453" h="481263">
                <a:moveTo>
                  <a:pt x="0" y="0"/>
                </a:moveTo>
                <a:lnTo>
                  <a:pt x="9264316" y="0"/>
                </a:lnTo>
                <a:lnTo>
                  <a:pt x="9745579" y="481263"/>
                </a:lnTo>
                <a:lnTo>
                  <a:pt x="10840453" y="481263"/>
                </a:ln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58360" y="184448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项目成果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5400000">
            <a:off x="370023" y="350213"/>
            <a:ext cx="168728" cy="145455"/>
          </a:xfrm>
          <a:prstGeom prst="triangle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8378" y="112594"/>
            <a:ext cx="11995245" cy="6632812"/>
          </a:xfrm>
          <a:prstGeom prst="roundRect">
            <a:avLst>
              <a:gd name="adj" fmla="val 127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1347095"/>
            <a:ext cx="12192000" cy="5034247"/>
          </a:xfrm>
          <a:custGeom>
            <a:avLst/>
            <a:gdLst>
              <a:gd name="connsiteX0" fmla="*/ 12192000 w 12192000"/>
              <a:gd name="connsiteY0" fmla="*/ 0 h 5034247"/>
              <a:gd name="connsiteX1" fmla="*/ 12192000 w 12192000"/>
              <a:gd name="connsiteY1" fmla="*/ 3944948 h 5034247"/>
              <a:gd name="connsiteX2" fmla="*/ 12129156 w 12192000"/>
              <a:gd name="connsiteY2" fmla="*/ 3898888 h 5034247"/>
              <a:gd name="connsiteX3" fmla="*/ 11449879 w 12192000"/>
              <a:gd name="connsiteY3" fmla="*/ 3663610 h 5034247"/>
              <a:gd name="connsiteX4" fmla="*/ 7394713 w 12192000"/>
              <a:gd name="connsiteY4" fmla="*/ 4578010 h 5034247"/>
              <a:gd name="connsiteX5" fmla="*/ 4373219 w 12192000"/>
              <a:gd name="connsiteY5" fmla="*/ 3107019 h 5034247"/>
              <a:gd name="connsiteX6" fmla="*/ 80211 w 12192000"/>
              <a:gd name="connsiteY6" fmla="*/ 5006526 h 5034247"/>
              <a:gd name="connsiteX7" fmla="*/ 0 w 12192000"/>
              <a:gd name="connsiteY7" fmla="*/ 5034247 h 5034247"/>
              <a:gd name="connsiteX8" fmla="*/ 0 w 12192000"/>
              <a:gd name="connsiteY8" fmla="*/ 2170361 h 5034247"/>
              <a:gd name="connsiteX9" fmla="*/ 37545 w 12192000"/>
              <a:gd name="connsiteY9" fmla="*/ 2198676 h 5034247"/>
              <a:gd name="connsiteX10" fmla="*/ 1411357 w 12192000"/>
              <a:gd name="connsiteY10" fmla="*/ 2669697 h 5034247"/>
              <a:gd name="connsiteX11" fmla="*/ 7215809 w 12192000"/>
              <a:gd name="connsiteY11" fmla="*/ 1158949 h 5034247"/>
              <a:gd name="connsiteX12" fmla="*/ 12115606 w 12192000"/>
              <a:gd name="connsiteY12" fmla="*/ 8230 h 5034247"/>
            </a:gdLst>
            <a:ahLst/>
            <a:cxnLst/>
            <a:rect l="l" t="t" r="r" b="b"/>
            <a:pathLst>
              <a:path w="12192000" h="5034247">
                <a:moveTo>
                  <a:pt x="12192000" y="0"/>
                </a:moveTo>
                <a:lnTo>
                  <a:pt x="12192000" y="3944948"/>
                </a:lnTo>
                <a:lnTo>
                  <a:pt x="12129156" y="3898888"/>
                </a:lnTo>
                <a:cubicBezTo>
                  <a:pt x="11926336" y="3762795"/>
                  <a:pt x="11700842" y="3665267"/>
                  <a:pt x="11449879" y="3663610"/>
                </a:cubicBezTo>
                <a:cubicBezTo>
                  <a:pt x="10446027" y="3656984"/>
                  <a:pt x="8574156" y="4670775"/>
                  <a:pt x="7394713" y="4578010"/>
                </a:cubicBezTo>
                <a:cubicBezTo>
                  <a:pt x="6215271" y="4485245"/>
                  <a:pt x="5734880" y="3014254"/>
                  <a:pt x="4373219" y="3107019"/>
                </a:cubicBezTo>
                <a:cubicBezTo>
                  <a:pt x="3309421" y="3179492"/>
                  <a:pt x="1339712" y="4544100"/>
                  <a:pt x="80211" y="5006526"/>
                </a:cubicBezTo>
                <a:lnTo>
                  <a:pt x="0" y="5034247"/>
                </a:lnTo>
                <a:lnTo>
                  <a:pt x="0" y="2170361"/>
                </a:lnTo>
                <a:lnTo>
                  <a:pt x="37545" y="2198676"/>
                </a:lnTo>
                <a:cubicBezTo>
                  <a:pt x="422569" y="2464237"/>
                  <a:pt x="880856" y="2688333"/>
                  <a:pt x="1411357" y="2669697"/>
                </a:cubicBezTo>
                <a:cubicBezTo>
                  <a:pt x="2826026" y="2620001"/>
                  <a:pt x="5174975" y="1586332"/>
                  <a:pt x="7215809" y="1158949"/>
                </a:cubicBezTo>
                <a:cubicBezTo>
                  <a:pt x="8618883" y="865123"/>
                  <a:pt x="10648329" y="204870"/>
                  <a:pt x="12115606" y="8230"/>
                </a:cubicBezTo>
                <a:close/>
              </a:path>
            </a:pathLst>
          </a:custGeom>
          <a:solidFill>
            <a:schemeClr val="accent1">
              <a:alpha val="6000"/>
            </a:schemeClr>
          </a:solidFill>
          <a:ln w="12700" cap="sq">
            <a:noFill/>
            <a:miter/>
          </a:ln>
        </p:spPr>
        <p:txBody>
          <a:bodyPr vert="horz" wrap="square" lIns="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62064" y="1726721"/>
            <a:ext cx="3513243" cy="4654986"/>
          </a:xfrm>
          <a:prstGeom prst="roundRect">
            <a:avLst>
              <a:gd name="adj" fmla="val 10599"/>
            </a:avLst>
          </a:pr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 flipV="1">
            <a:off x="2809224" y="1706945"/>
            <a:ext cx="2618922" cy="8573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961033" y="1767714"/>
            <a:ext cx="2315305" cy="7577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算法优化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702853" y="2926323"/>
            <a:ext cx="2831663" cy="22697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探索其他机器学习、强化学习方法。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328741" y="1726721"/>
            <a:ext cx="3513243" cy="4654986"/>
          </a:xfrm>
          <a:prstGeom prst="roundRect">
            <a:avLst>
              <a:gd name="adj" fmla="val 10599"/>
            </a:avLst>
          </a:pr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 flipV="1">
            <a:off x="6775901" y="1706945"/>
            <a:ext cx="2618922" cy="8573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909910" y="1767714"/>
            <a:ext cx="2315305" cy="7577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77DF3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应用扩展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69530" y="2926324"/>
            <a:ext cx="2831663" cy="22697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应用于更复杂的游戏环境。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961033" y="5449862"/>
            <a:ext cx="2315305" cy="7577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200">
                <a:ln w="12700">
                  <a:solidFill>
                    <a:srgbClr val="BFE2FF">
                      <a:alpha val="100000"/>
                    </a:srgbClr>
                  </a:solidFill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913928" y="5449862"/>
            <a:ext cx="2315305" cy="7577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200">
                <a:ln w="12700">
                  <a:solidFill>
                    <a:srgbClr val="BFE2FF">
                      <a:alpha val="100000"/>
                    </a:srgbClr>
                  </a:solidFill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6663" y="109280"/>
            <a:ext cx="627320" cy="62732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05711" y="198328"/>
            <a:ext cx="449224" cy="449224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>
            <a:off x="10818353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11048700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>
            <a:off x="11279047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54935" y="109280"/>
            <a:ext cx="10840453" cy="481263"/>
          </a:xfrm>
          <a:custGeom>
            <a:avLst/>
            <a:gdLst>
              <a:gd name="connsiteX0" fmla="*/ 0 w 10840453"/>
              <a:gd name="connsiteY0" fmla="*/ 0 h 481263"/>
              <a:gd name="connsiteX1" fmla="*/ 9264316 w 10840453"/>
              <a:gd name="connsiteY1" fmla="*/ 0 h 481263"/>
              <a:gd name="connsiteX2" fmla="*/ 9745579 w 10840453"/>
              <a:gd name="connsiteY2" fmla="*/ 481263 h 481263"/>
              <a:gd name="connsiteX3" fmla="*/ 10840453 w 10840453"/>
              <a:gd name="connsiteY3" fmla="*/ 481263 h 481263"/>
            </a:gdLst>
            <a:ahLst/>
            <a:cxnLst/>
            <a:rect l="l" t="t" r="r" b="b"/>
            <a:pathLst>
              <a:path w="10840453" h="481263">
                <a:moveTo>
                  <a:pt x="0" y="0"/>
                </a:moveTo>
                <a:lnTo>
                  <a:pt x="9264316" y="0"/>
                </a:lnTo>
                <a:lnTo>
                  <a:pt x="9745579" y="481263"/>
                </a:lnTo>
                <a:lnTo>
                  <a:pt x="10840453" y="481263"/>
                </a:ln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8360" y="184448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未来方向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>
            <a:off x="370023" y="350213"/>
            <a:ext cx="168728" cy="145455"/>
          </a:xfrm>
          <a:prstGeom prst="triangle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8378" y="112594"/>
            <a:ext cx="11995245" cy="6632812"/>
          </a:xfrm>
          <a:prstGeom prst="roundRect">
            <a:avLst>
              <a:gd name="adj" fmla="val 127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0"/>
            <a:ext cx="12191996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  <a:alpha val="0"/>
                </a:schemeClr>
              </a:gs>
            </a:gsLst>
            <a:lin ang="7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-2468146" y="2468144"/>
            <a:ext cx="6857999" cy="1921711"/>
          </a:xfrm>
          <a:prstGeom prst="round2SameRect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-2529936" y="2529935"/>
            <a:ext cx="6857999" cy="1798129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60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93990" y="1042580"/>
            <a:ext cx="1046738" cy="24528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-38915" y="4027735"/>
            <a:ext cx="1912549" cy="3390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CONTENTS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644298" y="4948181"/>
            <a:ext cx="1544361" cy="217562"/>
          </a:xfrm>
          <a:custGeom>
            <a:avLst/>
            <a:gdLst>
              <a:gd name="connsiteX0" fmla="*/ 1021080 w 1188720"/>
              <a:gd name="connsiteY0" fmla="*/ 0 h 167461"/>
              <a:gd name="connsiteX1" fmla="*/ 1104990 w 1188720"/>
              <a:gd name="connsiteY1" fmla="*/ 0 h 167461"/>
              <a:gd name="connsiteX2" fmla="*/ 1188720 w 1188720"/>
              <a:gd name="connsiteY2" fmla="*/ 83731 h 167461"/>
              <a:gd name="connsiteX3" fmla="*/ 1104990 w 1188720"/>
              <a:gd name="connsiteY3" fmla="*/ 167461 h 167461"/>
              <a:gd name="connsiteX4" fmla="*/ 1021080 w 1188720"/>
              <a:gd name="connsiteY4" fmla="*/ 167461 h 167461"/>
              <a:gd name="connsiteX5" fmla="*/ 1104811 w 1188720"/>
              <a:gd name="connsiteY5" fmla="*/ 83731 h 167461"/>
              <a:gd name="connsiteX6" fmla="*/ 893445 w 1188720"/>
              <a:gd name="connsiteY6" fmla="*/ 0 h 167461"/>
              <a:gd name="connsiteX7" fmla="*/ 977355 w 1188720"/>
              <a:gd name="connsiteY7" fmla="*/ 0 h 167461"/>
              <a:gd name="connsiteX8" fmla="*/ 1061085 w 1188720"/>
              <a:gd name="connsiteY8" fmla="*/ 83731 h 167461"/>
              <a:gd name="connsiteX9" fmla="*/ 977355 w 1188720"/>
              <a:gd name="connsiteY9" fmla="*/ 167461 h 167461"/>
              <a:gd name="connsiteX10" fmla="*/ 893445 w 1188720"/>
              <a:gd name="connsiteY10" fmla="*/ 167461 h 167461"/>
              <a:gd name="connsiteX11" fmla="*/ 977176 w 1188720"/>
              <a:gd name="connsiteY11" fmla="*/ 83731 h 167461"/>
              <a:gd name="connsiteX12" fmla="*/ 765810 w 1188720"/>
              <a:gd name="connsiteY12" fmla="*/ 0 h 167461"/>
              <a:gd name="connsiteX13" fmla="*/ 849720 w 1188720"/>
              <a:gd name="connsiteY13" fmla="*/ 0 h 167461"/>
              <a:gd name="connsiteX14" fmla="*/ 933450 w 1188720"/>
              <a:gd name="connsiteY14" fmla="*/ 83731 h 167461"/>
              <a:gd name="connsiteX15" fmla="*/ 849720 w 1188720"/>
              <a:gd name="connsiteY15" fmla="*/ 167461 h 167461"/>
              <a:gd name="connsiteX16" fmla="*/ 765810 w 1188720"/>
              <a:gd name="connsiteY16" fmla="*/ 167461 h 167461"/>
              <a:gd name="connsiteX17" fmla="*/ 849541 w 1188720"/>
              <a:gd name="connsiteY17" fmla="*/ 83731 h 167461"/>
              <a:gd name="connsiteX18" fmla="*/ 638175 w 1188720"/>
              <a:gd name="connsiteY18" fmla="*/ 0 h 167461"/>
              <a:gd name="connsiteX19" fmla="*/ 722085 w 1188720"/>
              <a:gd name="connsiteY19" fmla="*/ 0 h 167461"/>
              <a:gd name="connsiteX20" fmla="*/ 805815 w 1188720"/>
              <a:gd name="connsiteY20" fmla="*/ 83731 h 167461"/>
              <a:gd name="connsiteX21" fmla="*/ 722085 w 1188720"/>
              <a:gd name="connsiteY21" fmla="*/ 167461 h 167461"/>
              <a:gd name="connsiteX22" fmla="*/ 638175 w 1188720"/>
              <a:gd name="connsiteY22" fmla="*/ 167461 h 167461"/>
              <a:gd name="connsiteX23" fmla="*/ 721906 w 1188720"/>
              <a:gd name="connsiteY23" fmla="*/ 83731 h 167461"/>
              <a:gd name="connsiteX24" fmla="*/ 510540 w 1188720"/>
              <a:gd name="connsiteY24" fmla="*/ 0 h 167461"/>
              <a:gd name="connsiteX25" fmla="*/ 594450 w 1188720"/>
              <a:gd name="connsiteY25" fmla="*/ 0 h 167461"/>
              <a:gd name="connsiteX26" fmla="*/ 678180 w 1188720"/>
              <a:gd name="connsiteY26" fmla="*/ 83731 h 167461"/>
              <a:gd name="connsiteX27" fmla="*/ 594450 w 1188720"/>
              <a:gd name="connsiteY27" fmla="*/ 167461 h 167461"/>
              <a:gd name="connsiteX28" fmla="*/ 510540 w 1188720"/>
              <a:gd name="connsiteY28" fmla="*/ 167461 h 167461"/>
              <a:gd name="connsiteX29" fmla="*/ 594271 w 1188720"/>
              <a:gd name="connsiteY29" fmla="*/ 83731 h 167461"/>
              <a:gd name="connsiteX30" fmla="*/ 382905 w 1188720"/>
              <a:gd name="connsiteY30" fmla="*/ 0 h 167461"/>
              <a:gd name="connsiteX31" fmla="*/ 466815 w 1188720"/>
              <a:gd name="connsiteY31" fmla="*/ 0 h 167461"/>
              <a:gd name="connsiteX32" fmla="*/ 550545 w 1188720"/>
              <a:gd name="connsiteY32" fmla="*/ 83731 h 167461"/>
              <a:gd name="connsiteX33" fmla="*/ 466815 w 1188720"/>
              <a:gd name="connsiteY33" fmla="*/ 167461 h 167461"/>
              <a:gd name="connsiteX34" fmla="*/ 382905 w 1188720"/>
              <a:gd name="connsiteY34" fmla="*/ 167461 h 167461"/>
              <a:gd name="connsiteX35" fmla="*/ 466636 w 1188720"/>
              <a:gd name="connsiteY35" fmla="*/ 83731 h 167461"/>
              <a:gd name="connsiteX36" fmla="*/ 255270 w 1188720"/>
              <a:gd name="connsiteY36" fmla="*/ 0 h 167461"/>
              <a:gd name="connsiteX37" fmla="*/ 339180 w 1188720"/>
              <a:gd name="connsiteY37" fmla="*/ 0 h 167461"/>
              <a:gd name="connsiteX38" fmla="*/ 422910 w 1188720"/>
              <a:gd name="connsiteY38" fmla="*/ 83731 h 167461"/>
              <a:gd name="connsiteX39" fmla="*/ 339180 w 1188720"/>
              <a:gd name="connsiteY39" fmla="*/ 167461 h 167461"/>
              <a:gd name="connsiteX40" fmla="*/ 255270 w 1188720"/>
              <a:gd name="connsiteY40" fmla="*/ 167461 h 167461"/>
              <a:gd name="connsiteX41" fmla="*/ 339001 w 1188720"/>
              <a:gd name="connsiteY41" fmla="*/ 83731 h 167461"/>
              <a:gd name="connsiteX42" fmla="*/ 127635 w 1188720"/>
              <a:gd name="connsiteY42" fmla="*/ 0 h 167461"/>
              <a:gd name="connsiteX43" fmla="*/ 211545 w 1188720"/>
              <a:gd name="connsiteY43" fmla="*/ 0 h 167461"/>
              <a:gd name="connsiteX44" fmla="*/ 295275 w 1188720"/>
              <a:gd name="connsiteY44" fmla="*/ 83731 h 167461"/>
              <a:gd name="connsiteX45" fmla="*/ 211545 w 1188720"/>
              <a:gd name="connsiteY45" fmla="*/ 167461 h 167461"/>
              <a:gd name="connsiteX46" fmla="*/ 127635 w 1188720"/>
              <a:gd name="connsiteY46" fmla="*/ 167461 h 167461"/>
              <a:gd name="connsiteX47" fmla="*/ 211366 w 1188720"/>
              <a:gd name="connsiteY47" fmla="*/ 83731 h 167461"/>
              <a:gd name="connsiteX48" fmla="*/ 0 w 1188720"/>
              <a:gd name="connsiteY48" fmla="*/ 0 h 167461"/>
              <a:gd name="connsiteX49" fmla="*/ 83910 w 1188720"/>
              <a:gd name="connsiteY49" fmla="*/ 0 h 167461"/>
              <a:gd name="connsiteX50" fmla="*/ 167640 w 1188720"/>
              <a:gd name="connsiteY50" fmla="*/ 83731 h 167461"/>
              <a:gd name="connsiteX51" fmla="*/ 83910 w 1188720"/>
              <a:gd name="connsiteY51" fmla="*/ 167461 h 167461"/>
              <a:gd name="connsiteX52" fmla="*/ 0 w 1188720"/>
              <a:gd name="connsiteY52" fmla="*/ 167461 h 167461"/>
              <a:gd name="connsiteX53" fmla="*/ 83731 w 1188720"/>
              <a:gd name="connsiteY53" fmla="*/ 83731 h 167461"/>
            </a:gdLst>
            <a:ahLst/>
            <a:cxnLst/>
            <a:rect l="l" t="t" r="r" b="b"/>
            <a:pathLst>
              <a:path w="1188720" h="167461">
                <a:moveTo>
                  <a:pt x="1021080" y="0"/>
                </a:moveTo>
                <a:lnTo>
                  <a:pt x="1104990" y="0"/>
                </a:lnTo>
                <a:lnTo>
                  <a:pt x="1188720" y="83731"/>
                </a:lnTo>
                <a:lnTo>
                  <a:pt x="1104990" y="167461"/>
                </a:lnTo>
                <a:lnTo>
                  <a:pt x="1021080" y="167461"/>
                </a:lnTo>
                <a:lnTo>
                  <a:pt x="1104811" y="83731"/>
                </a:lnTo>
                <a:close/>
                <a:moveTo>
                  <a:pt x="893445" y="0"/>
                </a:moveTo>
                <a:lnTo>
                  <a:pt x="977355" y="0"/>
                </a:lnTo>
                <a:lnTo>
                  <a:pt x="1061085" y="83731"/>
                </a:lnTo>
                <a:lnTo>
                  <a:pt x="977355" y="167461"/>
                </a:lnTo>
                <a:lnTo>
                  <a:pt x="893445" y="167461"/>
                </a:lnTo>
                <a:lnTo>
                  <a:pt x="977176" y="83731"/>
                </a:lnTo>
                <a:close/>
                <a:moveTo>
                  <a:pt x="765810" y="0"/>
                </a:moveTo>
                <a:lnTo>
                  <a:pt x="849720" y="0"/>
                </a:lnTo>
                <a:lnTo>
                  <a:pt x="933450" y="83731"/>
                </a:lnTo>
                <a:lnTo>
                  <a:pt x="849720" y="167461"/>
                </a:lnTo>
                <a:lnTo>
                  <a:pt x="765810" y="167461"/>
                </a:lnTo>
                <a:lnTo>
                  <a:pt x="849541" y="83731"/>
                </a:lnTo>
                <a:close/>
                <a:moveTo>
                  <a:pt x="638175" y="0"/>
                </a:moveTo>
                <a:lnTo>
                  <a:pt x="722085" y="0"/>
                </a:lnTo>
                <a:lnTo>
                  <a:pt x="805815" y="83731"/>
                </a:lnTo>
                <a:lnTo>
                  <a:pt x="722085" y="167461"/>
                </a:lnTo>
                <a:lnTo>
                  <a:pt x="638175" y="167461"/>
                </a:lnTo>
                <a:lnTo>
                  <a:pt x="721906" y="83731"/>
                </a:lnTo>
                <a:close/>
                <a:moveTo>
                  <a:pt x="510540" y="0"/>
                </a:moveTo>
                <a:lnTo>
                  <a:pt x="594450" y="0"/>
                </a:lnTo>
                <a:lnTo>
                  <a:pt x="678180" y="83731"/>
                </a:lnTo>
                <a:lnTo>
                  <a:pt x="594450" y="167461"/>
                </a:lnTo>
                <a:lnTo>
                  <a:pt x="510540" y="167461"/>
                </a:lnTo>
                <a:lnTo>
                  <a:pt x="594271" y="83731"/>
                </a:lnTo>
                <a:close/>
                <a:moveTo>
                  <a:pt x="382905" y="0"/>
                </a:moveTo>
                <a:lnTo>
                  <a:pt x="466815" y="0"/>
                </a:lnTo>
                <a:lnTo>
                  <a:pt x="550545" y="83731"/>
                </a:lnTo>
                <a:lnTo>
                  <a:pt x="466815" y="167461"/>
                </a:lnTo>
                <a:lnTo>
                  <a:pt x="382905" y="167461"/>
                </a:lnTo>
                <a:lnTo>
                  <a:pt x="466636" y="83731"/>
                </a:lnTo>
                <a:close/>
                <a:moveTo>
                  <a:pt x="255270" y="0"/>
                </a:moveTo>
                <a:lnTo>
                  <a:pt x="339180" y="0"/>
                </a:lnTo>
                <a:lnTo>
                  <a:pt x="422910" y="83731"/>
                </a:lnTo>
                <a:lnTo>
                  <a:pt x="339180" y="167461"/>
                </a:lnTo>
                <a:lnTo>
                  <a:pt x="255270" y="167461"/>
                </a:lnTo>
                <a:lnTo>
                  <a:pt x="339001" y="83731"/>
                </a:lnTo>
                <a:close/>
                <a:moveTo>
                  <a:pt x="127635" y="0"/>
                </a:moveTo>
                <a:lnTo>
                  <a:pt x="211545" y="0"/>
                </a:lnTo>
                <a:lnTo>
                  <a:pt x="295275" y="83731"/>
                </a:lnTo>
                <a:lnTo>
                  <a:pt x="211545" y="167461"/>
                </a:lnTo>
                <a:lnTo>
                  <a:pt x="127635" y="167461"/>
                </a:lnTo>
                <a:lnTo>
                  <a:pt x="211366" y="83731"/>
                </a:lnTo>
                <a:close/>
                <a:moveTo>
                  <a:pt x="0" y="0"/>
                </a:moveTo>
                <a:lnTo>
                  <a:pt x="83910" y="0"/>
                </a:lnTo>
                <a:lnTo>
                  <a:pt x="167640" y="83731"/>
                </a:lnTo>
                <a:lnTo>
                  <a:pt x="83910" y="167461"/>
                </a:lnTo>
                <a:lnTo>
                  <a:pt x="0" y="167461"/>
                </a:lnTo>
                <a:lnTo>
                  <a:pt x="83731" y="837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2598288" y="1919530"/>
            <a:ext cx="4336041" cy="895026"/>
          </a:xfrm>
          <a:prstGeom prst="roundRect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2428212" y="1770413"/>
            <a:ext cx="4386417" cy="949729"/>
          </a:xfrm>
          <a:prstGeom prst="roundRect">
            <a:avLst/>
          </a:prstGeom>
          <a:gradFill>
            <a:gsLst>
              <a:gs pos="2100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2547912" y="1950589"/>
            <a:ext cx="635898" cy="589378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282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598713" y="1950589"/>
            <a:ext cx="534297" cy="5893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gradFill>
                  <a:gsLst>
                    <a:gs pos="25000">
                      <a:srgbClr val="043E79">
                        <a:alpha val="100000"/>
                      </a:srgbClr>
                    </a:gs>
                    <a:gs pos="100000">
                      <a:srgbClr val="055EB6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299985" y="1865552"/>
            <a:ext cx="3402012" cy="7594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项目概述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180484" y="842180"/>
            <a:ext cx="1467338" cy="332548"/>
          </a:xfrm>
          <a:custGeom>
            <a:avLst/>
            <a:gdLst>
              <a:gd name="connsiteX0" fmla="*/ 162169 w 1467338"/>
              <a:gd name="connsiteY0" fmla="*/ 0 h 332548"/>
              <a:gd name="connsiteX1" fmla="*/ 305044 w 1467338"/>
              <a:gd name="connsiteY1" fmla="*/ 146492 h 332548"/>
              <a:gd name="connsiteX2" fmla="*/ 447919 w 1467338"/>
              <a:gd name="connsiteY2" fmla="*/ 0 h 332548"/>
              <a:gd name="connsiteX3" fmla="*/ 590794 w 1467338"/>
              <a:gd name="connsiteY3" fmla="*/ 146492 h 332548"/>
              <a:gd name="connsiteX4" fmla="*/ 733669 w 1467338"/>
              <a:gd name="connsiteY4" fmla="*/ 0 h 332548"/>
              <a:gd name="connsiteX5" fmla="*/ 876544 w 1467338"/>
              <a:gd name="connsiteY5" fmla="*/ 146492 h 332548"/>
              <a:gd name="connsiteX6" fmla="*/ 1019419 w 1467338"/>
              <a:gd name="connsiteY6" fmla="*/ 0 h 332548"/>
              <a:gd name="connsiteX7" fmla="*/ 1162294 w 1467338"/>
              <a:gd name="connsiteY7" fmla="*/ 146492 h 332548"/>
              <a:gd name="connsiteX8" fmla="*/ 1305169 w 1467338"/>
              <a:gd name="connsiteY8" fmla="*/ 0 h 332548"/>
              <a:gd name="connsiteX9" fmla="*/ 1467338 w 1467338"/>
              <a:gd name="connsiteY9" fmla="*/ 166274 h 332548"/>
              <a:gd name="connsiteX10" fmla="*/ 1305169 w 1467338"/>
              <a:gd name="connsiteY10" fmla="*/ 332548 h 332548"/>
              <a:gd name="connsiteX11" fmla="*/ 1162294 w 1467338"/>
              <a:gd name="connsiteY11" fmla="*/ 186056 h 332548"/>
              <a:gd name="connsiteX12" fmla="*/ 1019419 w 1467338"/>
              <a:gd name="connsiteY12" fmla="*/ 332548 h 332548"/>
              <a:gd name="connsiteX13" fmla="*/ 876544 w 1467338"/>
              <a:gd name="connsiteY13" fmla="*/ 186056 h 332548"/>
              <a:gd name="connsiteX14" fmla="*/ 733669 w 1467338"/>
              <a:gd name="connsiteY14" fmla="*/ 332548 h 332548"/>
              <a:gd name="connsiteX15" fmla="*/ 590794 w 1467338"/>
              <a:gd name="connsiteY15" fmla="*/ 186056 h 332548"/>
              <a:gd name="connsiteX16" fmla="*/ 447919 w 1467338"/>
              <a:gd name="connsiteY16" fmla="*/ 332548 h 332548"/>
              <a:gd name="connsiteX17" fmla="*/ 305044 w 1467338"/>
              <a:gd name="connsiteY17" fmla="*/ 186056 h 332548"/>
              <a:gd name="connsiteX18" fmla="*/ 162169 w 1467338"/>
              <a:gd name="connsiteY18" fmla="*/ 332548 h 332548"/>
              <a:gd name="connsiteX19" fmla="*/ 0 w 1467338"/>
              <a:gd name="connsiteY19" fmla="*/ 166274 h 332548"/>
            </a:gdLst>
            <a:ahLst/>
            <a:cxnLst/>
            <a:rect l="l" t="t" r="r" b="b"/>
            <a:pathLst>
              <a:path w="1467338" h="332548">
                <a:moveTo>
                  <a:pt x="162169" y="0"/>
                </a:moveTo>
                <a:lnTo>
                  <a:pt x="305044" y="146492"/>
                </a:lnTo>
                <a:lnTo>
                  <a:pt x="447919" y="0"/>
                </a:lnTo>
                <a:lnTo>
                  <a:pt x="590794" y="146492"/>
                </a:lnTo>
                <a:lnTo>
                  <a:pt x="733669" y="0"/>
                </a:lnTo>
                <a:lnTo>
                  <a:pt x="876544" y="146492"/>
                </a:lnTo>
                <a:lnTo>
                  <a:pt x="1019419" y="0"/>
                </a:lnTo>
                <a:lnTo>
                  <a:pt x="1162294" y="146492"/>
                </a:lnTo>
                <a:lnTo>
                  <a:pt x="1305169" y="0"/>
                </a:lnTo>
                <a:lnTo>
                  <a:pt x="1467338" y="166274"/>
                </a:lnTo>
                <a:lnTo>
                  <a:pt x="1305169" y="332548"/>
                </a:lnTo>
                <a:lnTo>
                  <a:pt x="1162294" y="186056"/>
                </a:lnTo>
                <a:lnTo>
                  <a:pt x="1019419" y="332548"/>
                </a:lnTo>
                <a:lnTo>
                  <a:pt x="876544" y="186056"/>
                </a:lnTo>
                <a:lnTo>
                  <a:pt x="733669" y="332548"/>
                </a:lnTo>
                <a:lnTo>
                  <a:pt x="590794" y="186056"/>
                </a:lnTo>
                <a:lnTo>
                  <a:pt x="447919" y="332548"/>
                </a:lnTo>
                <a:lnTo>
                  <a:pt x="305044" y="186056"/>
                </a:lnTo>
                <a:lnTo>
                  <a:pt x="162169" y="332548"/>
                </a:lnTo>
                <a:lnTo>
                  <a:pt x="0" y="16627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124704" y="1006537"/>
            <a:ext cx="4920017" cy="3835"/>
          </a:xfrm>
          <a:prstGeom prst="rect">
            <a:avLst/>
          </a:prstGeom>
          <a:gradFill>
            <a:gsLst>
              <a:gs pos="0">
                <a:schemeClr val="accent1"/>
              </a:gs>
              <a:gs pos="97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114590" y="5305775"/>
            <a:ext cx="930997" cy="582030"/>
          </a:xfrm>
          <a:custGeom>
            <a:avLst/>
            <a:gdLst>
              <a:gd name="connsiteX0" fmla="*/ 29925 w 930997"/>
              <a:gd name="connsiteY0" fmla="*/ 522180 h 582030"/>
              <a:gd name="connsiteX1" fmla="*/ 0 w 930997"/>
              <a:gd name="connsiteY1" fmla="*/ 552105 h 582030"/>
              <a:gd name="connsiteX2" fmla="*/ 29925 w 930997"/>
              <a:gd name="connsiteY2" fmla="*/ 582030 h 582030"/>
              <a:gd name="connsiteX3" fmla="*/ 59850 w 930997"/>
              <a:gd name="connsiteY3" fmla="*/ 552105 h 582030"/>
              <a:gd name="connsiteX4" fmla="*/ 29925 w 930997"/>
              <a:gd name="connsiteY4" fmla="*/ 522180 h 582030"/>
              <a:gd name="connsiteX5" fmla="*/ 138819 w 930997"/>
              <a:gd name="connsiteY5" fmla="*/ 522180 h 582030"/>
              <a:gd name="connsiteX6" fmla="*/ 108894 w 930997"/>
              <a:gd name="connsiteY6" fmla="*/ 552105 h 582030"/>
              <a:gd name="connsiteX7" fmla="*/ 138819 w 930997"/>
              <a:gd name="connsiteY7" fmla="*/ 582030 h 582030"/>
              <a:gd name="connsiteX8" fmla="*/ 168744 w 930997"/>
              <a:gd name="connsiteY8" fmla="*/ 552105 h 582030"/>
              <a:gd name="connsiteX9" fmla="*/ 138819 w 930997"/>
              <a:gd name="connsiteY9" fmla="*/ 522180 h 582030"/>
              <a:gd name="connsiteX10" fmla="*/ 247712 w 930997"/>
              <a:gd name="connsiteY10" fmla="*/ 522180 h 582030"/>
              <a:gd name="connsiteX11" fmla="*/ 217787 w 930997"/>
              <a:gd name="connsiteY11" fmla="*/ 552105 h 582030"/>
              <a:gd name="connsiteX12" fmla="*/ 247712 w 930997"/>
              <a:gd name="connsiteY12" fmla="*/ 582030 h 582030"/>
              <a:gd name="connsiteX13" fmla="*/ 277637 w 930997"/>
              <a:gd name="connsiteY13" fmla="*/ 552105 h 582030"/>
              <a:gd name="connsiteX14" fmla="*/ 247712 w 930997"/>
              <a:gd name="connsiteY14" fmla="*/ 522180 h 582030"/>
              <a:gd name="connsiteX15" fmla="*/ 356605 w 930997"/>
              <a:gd name="connsiteY15" fmla="*/ 522180 h 582030"/>
              <a:gd name="connsiteX16" fmla="*/ 326680 w 930997"/>
              <a:gd name="connsiteY16" fmla="*/ 552105 h 582030"/>
              <a:gd name="connsiteX17" fmla="*/ 356605 w 930997"/>
              <a:gd name="connsiteY17" fmla="*/ 582030 h 582030"/>
              <a:gd name="connsiteX18" fmla="*/ 386531 w 930997"/>
              <a:gd name="connsiteY18" fmla="*/ 552105 h 582030"/>
              <a:gd name="connsiteX19" fmla="*/ 356605 w 930997"/>
              <a:gd name="connsiteY19" fmla="*/ 522180 h 582030"/>
              <a:gd name="connsiteX20" fmla="*/ 465499 w 930997"/>
              <a:gd name="connsiteY20" fmla="*/ 522180 h 582030"/>
              <a:gd name="connsiteX21" fmla="*/ 435573 w 930997"/>
              <a:gd name="connsiteY21" fmla="*/ 552105 h 582030"/>
              <a:gd name="connsiteX22" fmla="*/ 465499 w 930997"/>
              <a:gd name="connsiteY22" fmla="*/ 582030 h 582030"/>
              <a:gd name="connsiteX23" fmla="*/ 495424 w 930997"/>
              <a:gd name="connsiteY23" fmla="*/ 552105 h 582030"/>
              <a:gd name="connsiteX24" fmla="*/ 465499 w 930997"/>
              <a:gd name="connsiteY24" fmla="*/ 522180 h 582030"/>
              <a:gd name="connsiteX25" fmla="*/ 574392 w 930997"/>
              <a:gd name="connsiteY25" fmla="*/ 522180 h 582030"/>
              <a:gd name="connsiteX26" fmla="*/ 544467 w 930997"/>
              <a:gd name="connsiteY26" fmla="*/ 552105 h 582030"/>
              <a:gd name="connsiteX27" fmla="*/ 574392 w 930997"/>
              <a:gd name="connsiteY27" fmla="*/ 582030 h 582030"/>
              <a:gd name="connsiteX28" fmla="*/ 604317 w 930997"/>
              <a:gd name="connsiteY28" fmla="*/ 552105 h 582030"/>
              <a:gd name="connsiteX29" fmla="*/ 574392 w 930997"/>
              <a:gd name="connsiteY29" fmla="*/ 522180 h 582030"/>
              <a:gd name="connsiteX30" fmla="*/ 683285 w 930997"/>
              <a:gd name="connsiteY30" fmla="*/ 522180 h 582030"/>
              <a:gd name="connsiteX31" fmla="*/ 653360 w 930997"/>
              <a:gd name="connsiteY31" fmla="*/ 552105 h 582030"/>
              <a:gd name="connsiteX32" fmla="*/ 683285 w 930997"/>
              <a:gd name="connsiteY32" fmla="*/ 582030 h 582030"/>
              <a:gd name="connsiteX33" fmla="*/ 713210 w 930997"/>
              <a:gd name="connsiteY33" fmla="*/ 552105 h 582030"/>
              <a:gd name="connsiteX34" fmla="*/ 683285 w 930997"/>
              <a:gd name="connsiteY34" fmla="*/ 522180 h 582030"/>
              <a:gd name="connsiteX35" fmla="*/ 792179 w 930997"/>
              <a:gd name="connsiteY35" fmla="*/ 522180 h 582030"/>
              <a:gd name="connsiteX36" fmla="*/ 762253 w 930997"/>
              <a:gd name="connsiteY36" fmla="*/ 552105 h 582030"/>
              <a:gd name="connsiteX37" fmla="*/ 792179 w 930997"/>
              <a:gd name="connsiteY37" fmla="*/ 582030 h 582030"/>
              <a:gd name="connsiteX38" fmla="*/ 822104 w 930997"/>
              <a:gd name="connsiteY38" fmla="*/ 552105 h 582030"/>
              <a:gd name="connsiteX39" fmla="*/ 792179 w 930997"/>
              <a:gd name="connsiteY39" fmla="*/ 522180 h 582030"/>
              <a:gd name="connsiteX40" fmla="*/ 901072 w 930997"/>
              <a:gd name="connsiteY40" fmla="*/ 522180 h 582030"/>
              <a:gd name="connsiteX41" fmla="*/ 871147 w 930997"/>
              <a:gd name="connsiteY41" fmla="*/ 552105 h 582030"/>
              <a:gd name="connsiteX42" fmla="*/ 901072 w 930997"/>
              <a:gd name="connsiteY42" fmla="*/ 582030 h 582030"/>
              <a:gd name="connsiteX43" fmla="*/ 930997 w 930997"/>
              <a:gd name="connsiteY43" fmla="*/ 552105 h 582030"/>
              <a:gd name="connsiteX44" fmla="*/ 901072 w 930997"/>
              <a:gd name="connsiteY44" fmla="*/ 522180 h 582030"/>
              <a:gd name="connsiteX45" fmla="*/ 29925 w 930997"/>
              <a:gd name="connsiteY45" fmla="*/ 417744 h 582030"/>
              <a:gd name="connsiteX46" fmla="*/ 0 w 930997"/>
              <a:gd name="connsiteY46" fmla="*/ 447669 h 582030"/>
              <a:gd name="connsiteX47" fmla="*/ 29925 w 930997"/>
              <a:gd name="connsiteY47" fmla="*/ 477594 h 582030"/>
              <a:gd name="connsiteX48" fmla="*/ 59850 w 930997"/>
              <a:gd name="connsiteY48" fmla="*/ 447669 h 582030"/>
              <a:gd name="connsiteX49" fmla="*/ 29925 w 930997"/>
              <a:gd name="connsiteY49" fmla="*/ 417744 h 582030"/>
              <a:gd name="connsiteX50" fmla="*/ 138819 w 930997"/>
              <a:gd name="connsiteY50" fmla="*/ 417744 h 582030"/>
              <a:gd name="connsiteX51" fmla="*/ 108894 w 930997"/>
              <a:gd name="connsiteY51" fmla="*/ 447669 h 582030"/>
              <a:gd name="connsiteX52" fmla="*/ 138819 w 930997"/>
              <a:gd name="connsiteY52" fmla="*/ 477594 h 582030"/>
              <a:gd name="connsiteX53" fmla="*/ 168744 w 930997"/>
              <a:gd name="connsiteY53" fmla="*/ 447669 h 582030"/>
              <a:gd name="connsiteX54" fmla="*/ 138819 w 930997"/>
              <a:gd name="connsiteY54" fmla="*/ 417744 h 582030"/>
              <a:gd name="connsiteX55" fmla="*/ 247712 w 930997"/>
              <a:gd name="connsiteY55" fmla="*/ 417744 h 582030"/>
              <a:gd name="connsiteX56" fmla="*/ 217787 w 930997"/>
              <a:gd name="connsiteY56" fmla="*/ 447669 h 582030"/>
              <a:gd name="connsiteX57" fmla="*/ 247712 w 930997"/>
              <a:gd name="connsiteY57" fmla="*/ 477594 h 582030"/>
              <a:gd name="connsiteX58" fmla="*/ 277637 w 930997"/>
              <a:gd name="connsiteY58" fmla="*/ 447669 h 582030"/>
              <a:gd name="connsiteX59" fmla="*/ 247712 w 930997"/>
              <a:gd name="connsiteY59" fmla="*/ 417744 h 582030"/>
              <a:gd name="connsiteX60" fmla="*/ 356605 w 930997"/>
              <a:gd name="connsiteY60" fmla="*/ 417744 h 582030"/>
              <a:gd name="connsiteX61" fmla="*/ 326680 w 930997"/>
              <a:gd name="connsiteY61" fmla="*/ 447669 h 582030"/>
              <a:gd name="connsiteX62" fmla="*/ 356605 w 930997"/>
              <a:gd name="connsiteY62" fmla="*/ 477594 h 582030"/>
              <a:gd name="connsiteX63" fmla="*/ 386531 w 930997"/>
              <a:gd name="connsiteY63" fmla="*/ 447669 h 582030"/>
              <a:gd name="connsiteX64" fmla="*/ 356605 w 930997"/>
              <a:gd name="connsiteY64" fmla="*/ 417744 h 582030"/>
              <a:gd name="connsiteX65" fmla="*/ 465499 w 930997"/>
              <a:gd name="connsiteY65" fmla="*/ 417744 h 582030"/>
              <a:gd name="connsiteX66" fmla="*/ 435573 w 930997"/>
              <a:gd name="connsiteY66" fmla="*/ 447669 h 582030"/>
              <a:gd name="connsiteX67" fmla="*/ 465499 w 930997"/>
              <a:gd name="connsiteY67" fmla="*/ 477594 h 582030"/>
              <a:gd name="connsiteX68" fmla="*/ 495424 w 930997"/>
              <a:gd name="connsiteY68" fmla="*/ 447669 h 582030"/>
              <a:gd name="connsiteX69" fmla="*/ 465499 w 930997"/>
              <a:gd name="connsiteY69" fmla="*/ 417744 h 582030"/>
              <a:gd name="connsiteX70" fmla="*/ 574392 w 930997"/>
              <a:gd name="connsiteY70" fmla="*/ 417744 h 582030"/>
              <a:gd name="connsiteX71" fmla="*/ 544467 w 930997"/>
              <a:gd name="connsiteY71" fmla="*/ 447669 h 582030"/>
              <a:gd name="connsiteX72" fmla="*/ 574392 w 930997"/>
              <a:gd name="connsiteY72" fmla="*/ 477594 h 582030"/>
              <a:gd name="connsiteX73" fmla="*/ 604317 w 930997"/>
              <a:gd name="connsiteY73" fmla="*/ 447669 h 582030"/>
              <a:gd name="connsiteX74" fmla="*/ 574392 w 930997"/>
              <a:gd name="connsiteY74" fmla="*/ 417744 h 582030"/>
              <a:gd name="connsiteX75" fmla="*/ 683285 w 930997"/>
              <a:gd name="connsiteY75" fmla="*/ 417744 h 582030"/>
              <a:gd name="connsiteX76" fmla="*/ 653360 w 930997"/>
              <a:gd name="connsiteY76" fmla="*/ 447669 h 582030"/>
              <a:gd name="connsiteX77" fmla="*/ 683285 w 930997"/>
              <a:gd name="connsiteY77" fmla="*/ 477594 h 582030"/>
              <a:gd name="connsiteX78" fmla="*/ 713210 w 930997"/>
              <a:gd name="connsiteY78" fmla="*/ 447669 h 582030"/>
              <a:gd name="connsiteX79" fmla="*/ 683285 w 930997"/>
              <a:gd name="connsiteY79" fmla="*/ 417744 h 582030"/>
              <a:gd name="connsiteX80" fmla="*/ 792179 w 930997"/>
              <a:gd name="connsiteY80" fmla="*/ 417744 h 582030"/>
              <a:gd name="connsiteX81" fmla="*/ 762253 w 930997"/>
              <a:gd name="connsiteY81" fmla="*/ 447669 h 582030"/>
              <a:gd name="connsiteX82" fmla="*/ 792179 w 930997"/>
              <a:gd name="connsiteY82" fmla="*/ 477594 h 582030"/>
              <a:gd name="connsiteX83" fmla="*/ 822104 w 930997"/>
              <a:gd name="connsiteY83" fmla="*/ 447669 h 582030"/>
              <a:gd name="connsiteX84" fmla="*/ 792179 w 930997"/>
              <a:gd name="connsiteY84" fmla="*/ 417744 h 582030"/>
              <a:gd name="connsiteX85" fmla="*/ 901072 w 930997"/>
              <a:gd name="connsiteY85" fmla="*/ 417744 h 582030"/>
              <a:gd name="connsiteX86" fmla="*/ 871147 w 930997"/>
              <a:gd name="connsiteY86" fmla="*/ 447669 h 582030"/>
              <a:gd name="connsiteX87" fmla="*/ 901072 w 930997"/>
              <a:gd name="connsiteY87" fmla="*/ 477594 h 582030"/>
              <a:gd name="connsiteX88" fmla="*/ 930997 w 930997"/>
              <a:gd name="connsiteY88" fmla="*/ 447669 h 582030"/>
              <a:gd name="connsiteX89" fmla="*/ 901072 w 930997"/>
              <a:gd name="connsiteY89" fmla="*/ 417744 h 582030"/>
              <a:gd name="connsiteX90" fmla="*/ 29925 w 930997"/>
              <a:gd name="connsiteY90" fmla="*/ 313308 h 582030"/>
              <a:gd name="connsiteX91" fmla="*/ 0 w 930997"/>
              <a:gd name="connsiteY91" fmla="*/ 343233 h 582030"/>
              <a:gd name="connsiteX92" fmla="*/ 29925 w 930997"/>
              <a:gd name="connsiteY92" fmla="*/ 373158 h 582030"/>
              <a:gd name="connsiteX93" fmla="*/ 59850 w 930997"/>
              <a:gd name="connsiteY93" fmla="*/ 343233 h 582030"/>
              <a:gd name="connsiteX94" fmla="*/ 29925 w 930997"/>
              <a:gd name="connsiteY94" fmla="*/ 313308 h 582030"/>
              <a:gd name="connsiteX95" fmla="*/ 138819 w 930997"/>
              <a:gd name="connsiteY95" fmla="*/ 313308 h 582030"/>
              <a:gd name="connsiteX96" fmla="*/ 108894 w 930997"/>
              <a:gd name="connsiteY96" fmla="*/ 343233 h 582030"/>
              <a:gd name="connsiteX97" fmla="*/ 138819 w 930997"/>
              <a:gd name="connsiteY97" fmla="*/ 373158 h 582030"/>
              <a:gd name="connsiteX98" fmla="*/ 168744 w 930997"/>
              <a:gd name="connsiteY98" fmla="*/ 343233 h 582030"/>
              <a:gd name="connsiteX99" fmla="*/ 138819 w 930997"/>
              <a:gd name="connsiteY99" fmla="*/ 313308 h 582030"/>
              <a:gd name="connsiteX100" fmla="*/ 247712 w 930997"/>
              <a:gd name="connsiteY100" fmla="*/ 313308 h 582030"/>
              <a:gd name="connsiteX101" fmla="*/ 217787 w 930997"/>
              <a:gd name="connsiteY101" fmla="*/ 343233 h 582030"/>
              <a:gd name="connsiteX102" fmla="*/ 247712 w 930997"/>
              <a:gd name="connsiteY102" fmla="*/ 373158 h 582030"/>
              <a:gd name="connsiteX103" fmla="*/ 277637 w 930997"/>
              <a:gd name="connsiteY103" fmla="*/ 343233 h 582030"/>
              <a:gd name="connsiteX104" fmla="*/ 247712 w 930997"/>
              <a:gd name="connsiteY104" fmla="*/ 313308 h 582030"/>
              <a:gd name="connsiteX105" fmla="*/ 356605 w 930997"/>
              <a:gd name="connsiteY105" fmla="*/ 313308 h 582030"/>
              <a:gd name="connsiteX106" fmla="*/ 326680 w 930997"/>
              <a:gd name="connsiteY106" fmla="*/ 343233 h 582030"/>
              <a:gd name="connsiteX107" fmla="*/ 356605 w 930997"/>
              <a:gd name="connsiteY107" fmla="*/ 373158 h 582030"/>
              <a:gd name="connsiteX108" fmla="*/ 386531 w 930997"/>
              <a:gd name="connsiteY108" fmla="*/ 343233 h 582030"/>
              <a:gd name="connsiteX109" fmla="*/ 356605 w 930997"/>
              <a:gd name="connsiteY109" fmla="*/ 313308 h 582030"/>
              <a:gd name="connsiteX110" fmla="*/ 465499 w 930997"/>
              <a:gd name="connsiteY110" fmla="*/ 313308 h 582030"/>
              <a:gd name="connsiteX111" fmla="*/ 435573 w 930997"/>
              <a:gd name="connsiteY111" fmla="*/ 343233 h 582030"/>
              <a:gd name="connsiteX112" fmla="*/ 465499 w 930997"/>
              <a:gd name="connsiteY112" fmla="*/ 373158 h 582030"/>
              <a:gd name="connsiteX113" fmla="*/ 495424 w 930997"/>
              <a:gd name="connsiteY113" fmla="*/ 343233 h 582030"/>
              <a:gd name="connsiteX114" fmla="*/ 465499 w 930997"/>
              <a:gd name="connsiteY114" fmla="*/ 313308 h 582030"/>
              <a:gd name="connsiteX115" fmla="*/ 574392 w 930997"/>
              <a:gd name="connsiteY115" fmla="*/ 313308 h 582030"/>
              <a:gd name="connsiteX116" fmla="*/ 544467 w 930997"/>
              <a:gd name="connsiteY116" fmla="*/ 343233 h 582030"/>
              <a:gd name="connsiteX117" fmla="*/ 574392 w 930997"/>
              <a:gd name="connsiteY117" fmla="*/ 373158 h 582030"/>
              <a:gd name="connsiteX118" fmla="*/ 604317 w 930997"/>
              <a:gd name="connsiteY118" fmla="*/ 343233 h 582030"/>
              <a:gd name="connsiteX119" fmla="*/ 574392 w 930997"/>
              <a:gd name="connsiteY119" fmla="*/ 313308 h 582030"/>
              <a:gd name="connsiteX120" fmla="*/ 683285 w 930997"/>
              <a:gd name="connsiteY120" fmla="*/ 313308 h 582030"/>
              <a:gd name="connsiteX121" fmla="*/ 653360 w 930997"/>
              <a:gd name="connsiteY121" fmla="*/ 343233 h 582030"/>
              <a:gd name="connsiteX122" fmla="*/ 683285 w 930997"/>
              <a:gd name="connsiteY122" fmla="*/ 373158 h 582030"/>
              <a:gd name="connsiteX123" fmla="*/ 713210 w 930997"/>
              <a:gd name="connsiteY123" fmla="*/ 343233 h 582030"/>
              <a:gd name="connsiteX124" fmla="*/ 683285 w 930997"/>
              <a:gd name="connsiteY124" fmla="*/ 313308 h 582030"/>
              <a:gd name="connsiteX125" fmla="*/ 792179 w 930997"/>
              <a:gd name="connsiteY125" fmla="*/ 313308 h 582030"/>
              <a:gd name="connsiteX126" fmla="*/ 762253 w 930997"/>
              <a:gd name="connsiteY126" fmla="*/ 343233 h 582030"/>
              <a:gd name="connsiteX127" fmla="*/ 792179 w 930997"/>
              <a:gd name="connsiteY127" fmla="*/ 373158 h 582030"/>
              <a:gd name="connsiteX128" fmla="*/ 822104 w 930997"/>
              <a:gd name="connsiteY128" fmla="*/ 343233 h 582030"/>
              <a:gd name="connsiteX129" fmla="*/ 792179 w 930997"/>
              <a:gd name="connsiteY129" fmla="*/ 313308 h 582030"/>
              <a:gd name="connsiteX130" fmla="*/ 901072 w 930997"/>
              <a:gd name="connsiteY130" fmla="*/ 313308 h 582030"/>
              <a:gd name="connsiteX131" fmla="*/ 871147 w 930997"/>
              <a:gd name="connsiteY131" fmla="*/ 343233 h 582030"/>
              <a:gd name="connsiteX132" fmla="*/ 901072 w 930997"/>
              <a:gd name="connsiteY132" fmla="*/ 373158 h 582030"/>
              <a:gd name="connsiteX133" fmla="*/ 930997 w 930997"/>
              <a:gd name="connsiteY133" fmla="*/ 343233 h 582030"/>
              <a:gd name="connsiteX134" fmla="*/ 901072 w 930997"/>
              <a:gd name="connsiteY134" fmla="*/ 313308 h 582030"/>
              <a:gd name="connsiteX135" fmla="*/ 29925 w 930997"/>
              <a:gd name="connsiteY135" fmla="*/ 208872 h 582030"/>
              <a:gd name="connsiteX136" fmla="*/ 0 w 930997"/>
              <a:gd name="connsiteY136" fmla="*/ 238797 h 582030"/>
              <a:gd name="connsiteX137" fmla="*/ 29925 w 930997"/>
              <a:gd name="connsiteY137" fmla="*/ 268722 h 582030"/>
              <a:gd name="connsiteX138" fmla="*/ 59850 w 930997"/>
              <a:gd name="connsiteY138" fmla="*/ 238797 h 582030"/>
              <a:gd name="connsiteX139" fmla="*/ 29925 w 930997"/>
              <a:gd name="connsiteY139" fmla="*/ 208872 h 582030"/>
              <a:gd name="connsiteX140" fmla="*/ 138819 w 930997"/>
              <a:gd name="connsiteY140" fmla="*/ 208872 h 582030"/>
              <a:gd name="connsiteX141" fmla="*/ 108894 w 930997"/>
              <a:gd name="connsiteY141" fmla="*/ 238797 h 582030"/>
              <a:gd name="connsiteX142" fmla="*/ 138819 w 930997"/>
              <a:gd name="connsiteY142" fmla="*/ 268722 h 582030"/>
              <a:gd name="connsiteX143" fmla="*/ 168744 w 930997"/>
              <a:gd name="connsiteY143" fmla="*/ 238797 h 582030"/>
              <a:gd name="connsiteX144" fmla="*/ 138819 w 930997"/>
              <a:gd name="connsiteY144" fmla="*/ 208872 h 582030"/>
              <a:gd name="connsiteX145" fmla="*/ 247712 w 930997"/>
              <a:gd name="connsiteY145" fmla="*/ 208872 h 582030"/>
              <a:gd name="connsiteX146" fmla="*/ 217787 w 930997"/>
              <a:gd name="connsiteY146" fmla="*/ 238797 h 582030"/>
              <a:gd name="connsiteX147" fmla="*/ 247712 w 930997"/>
              <a:gd name="connsiteY147" fmla="*/ 268722 h 582030"/>
              <a:gd name="connsiteX148" fmla="*/ 277637 w 930997"/>
              <a:gd name="connsiteY148" fmla="*/ 238797 h 582030"/>
              <a:gd name="connsiteX149" fmla="*/ 247712 w 930997"/>
              <a:gd name="connsiteY149" fmla="*/ 208872 h 582030"/>
              <a:gd name="connsiteX150" fmla="*/ 356605 w 930997"/>
              <a:gd name="connsiteY150" fmla="*/ 208872 h 582030"/>
              <a:gd name="connsiteX151" fmla="*/ 326680 w 930997"/>
              <a:gd name="connsiteY151" fmla="*/ 238797 h 582030"/>
              <a:gd name="connsiteX152" fmla="*/ 356605 w 930997"/>
              <a:gd name="connsiteY152" fmla="*/ 268722 h 582030"/>
              <a:gd name="connsiteX153" fmla="*/ 386531 w 930997"/>
              <a:gd name="connsiteY153" fmla="*/ 238797 h 582030"/>
              <a:gd name="connsiteX154" fmla="*/ 356605 w 930997"/>
              <a:gd name="connsiteY154" fmla="*/ 208872 h 582030"/>
              <a:gd name="connsiteX155" fmla="*/ 465499 w 930997"/>
              <a:gd name="connsiteY155" fmla="*/ 208872 h 582030"/>
              <a:gd name="connsiteX156" fmla="*/ 435573 w 930997"/>
              <a:gd name="connsiteY156" fmla="*/ 238797 h 582030"/>
              <a:gd name="connsiteX157" fmla="*/ 465499 w 930997"/>
              <a:gd name="connsiteY157" fmla="*/ 268722 h 582030"/>
              <a:gd name="connsiteX158" fmla="*/ 495424 w 930997"/>
              <a:gd name="connsiteY158" fmla="*/ 238797 h 582030"/>
              <a:gd name="connsiteX159" fmla="*/ 465499 w 930997"/>
              <a:gd name="connsiteY159" fmla="*/ 208872 h 582030"/>
              <a:gd name="connsiteX160" fmla="*/ 574392 w 930997"/>
              <a:gd name="connsiteY160" fmla="*/ 208872 h 582030"/>
              <a:gd name="connsiteX161" fmla="*/ 544467 w 930997"/>
              <a:gd name="connsiteY161" fmla="*/ 238797 h 582030"/>
              <a:gd name="connsiteX162" fmla="*/ 574392 w 930997"/>
              <a:gd name="connsiteY162" fmla="*/ 268722 h 582030"/>
              <a:gd name="connsiteX163" fmla="*/ 604317 w 930997"/>
              <a:gd name="connsiteY163" fmla="*/ 238797 h 582030"/>
              <a:gd name="connsiteX164" fmla="*/ 574392 w 930997"/>
              <a:gd name="connsiteY164" fmla="*/ 208872 h 582030"/>
              <a:gd name="connsiteX165" fmla="*/ 683285 w 930997"/>
              <a:gd name="connsiteY165" fmla="*/ 208872 h 582030"/>
              <a:gd name="connsiteX166" fmla="*/ 653360 w 930997"/>
              <a:gd name="connsiteY166" fmla="*/ 238797 h 582030"/>
              <a:gd name="connsiteX167" fmla="*/ 683285 w 930997"/>
              <a:gd name="connsiteY167" fmla="*/ 268722 h 582030"/>
              <a:gd name="connsiteX168" fmla="*/ 713210 w 930997"/>
              <a:gd name="connsiteY168" fmla="*/ 238797 h 582030"/>
              <a:gd name="connsiteX169" fmla="*/ 683285 w 930997"/>
              <a:gd name="connsiteY169" fmla="*/ 208872 h 582030"/>
              <a:gd name="connsiteX170" fmla="*/ 792179 w 930997"/>
              <a:gd name="connsiteY170" fmla="*/ 208872 h 582030"/>
              <a:gd name="connsiteX171" fmla="*/ 762253 w 930997"/>
              <a:gd name="connsiteY171" fmla="*/ 238797 h 582030"/>
              <a:gd name="connsiteX172" fmla="*/ 792179 w 930997"/>
              <a:gd name="connsiteY172" fmla="*/ 268722 h 582030"/>
              <a:gd name="connsiteX173" fmla="*/ 822104 w 930997"/>
              <a:gd name="connsiteY173" fmla="*/ 238797 h 582030"/>
              <a:gd name="connsiteX174" fmla="*/ 792179 w 930997"/>
              <a:gd name="connsiteY174" fmla="*/ 208872 h 582030"/>
              <a:gd name="connsiteX175" fmla="*/ 901072 w 930997"/>
              <a:gd name="connsiteY175" fmla="*/ 208872 h 582030"/>
              <a:gd name="connsiteX176" fmla="*/ 871147 w 930997"/>
              <a:gd name="connsiteY176" fmla="*/ 238797 h 582030"/>
              <a:gd name="connsiteX177" fmla="*/ 901072 w 930997"/>
              <a:gd name="connsiteY177" fmla="*/ 268722 h 582030"/>
              <a:gd name="connsiteX178" fmla="*/ 930997 w 930997"/>
              <a:gd name="connsiteY178" fmla="*/ 238797 h 582030"/>
              <a:gd name="connsiteX179" fmla="*/ 901072 w 930997"/>
              <a:gd name="connsiteY179" fmla="*/ 208872 h 582030"/>
              <a:gd name="connsiteX180" fmla="*/ 29925 w 930997"/>
              <a:gd name="connsiteY180" fmla="*/ 104436 h 582030"/>
              <a:gd name="connsiteX181" fmla="*/ 0 w 930997"/>
              <a:gd name="connsiteY181" fmla="*/ 134361 h 582030"/>
              <a:gd name="connsiteX182" fmla="*/ 29925 w 930997"/>
              <a:gd name="connsiteY182" fmla="*/ 164286 h 582030"/>
              <a:gd name="connsiteX183" fmla="*/ 59850 w 930997"/>
              <a:gd name="connsiteY183" fmla="*/ 134361 h 582030"/>
              <a:gd name="connsiteX184" fmla="*/ 29925 w 930997"/>
              <a:gd name="connsiteY184" fmla="*/ 104436 h 582030"/>
              <a:gd name="connsiteX185" fmla="*/ 138819 w 930997"/>
              <a:gd name="connsiteY185" fmla="*/ 104436 h 582030"/>
              <a:gd name="connsiteX186" fmla="*/ 108894 w 930997"/>
              <a:gd name="connsiteY186" fmla="*/ 134361 h 582030"/>
              <a:gd name="connsiteX187" fmla="*/ 138819 w 930997"/>
              <a:gd name="connsiteY187" fmla="*/ 164286 h 582030"/>
              <a:gd name="connsiteX188" fmla="*/ 168744 w 930997"/>
              <a:gd name="connsiteY188" fmla="*/ 134361 h 582030"/>
              <a:gd name="connsiteX189" fmla="*/ 138819 w 930997"/>
              <a:gd name="connsiteY189" fmla="*/ 104436 h 582030"/>
              <a:gd name="connsiteX190" fmla="*/ 247712 w 930997"/>
              <a:gd name="connsiteY190" fmla="*/ 104436 h 582030"/>
              <a:gd name="connsiteX191" fmla="*/ 217787 w 930997"/>
              <a:gd name="connsiteY191" fmla="*/ 134361 h 582030"/>
              <a:gd name="connsiteX192" fmla="*/ 247712 w 930997"/>
              <a:gd name="connsiteY192" fmla="*/ 164286 h 582030"/>
              <a:gd name="connsiteX193" fmla="*/ 277637 w 930997"/>
              <a:gd name="connsiteY193" fmla="*/ 134361 h 582030"/>
              <a:gd name="connsiteX194" fmla="*/ 247712 w 930997"/>
              <a:gd name="connsiteY194" fmla="*/ 104436 h 582030"/>
              <a:gd name="connsiteX195" fmla="*/ 356605 w 930997"/>
              <a:gd name="connsiteY195" fmla="*/ 104436 h 582030"/>
              <a:gd name="connsiteX196" fmla="*/ 326680 w 930997"/>
              <a:gd name="connsiteY196" fmla="*/ 134361 h 582030"/>
              <a:gd name="connsiteX197" fmla="*/ 356605 w 930997"/>
              <a:gd name="connsiteY197" fmla="*/ 164286 h 582030"/>
              <a:gd name="connsiteX198" fmla="*/ 386531 w 930997"/>
              <a:gd name="connsiteY198" fmla="*/ 134361 h 582030"/>
              <a:gd name="connsiteX199" fmla="*/ 356605 w 930997"/>
              <a:gd name="connsiteY199" fmla="*/ 104436 h 582030"/>
              <a:gd name="connsiteX200" fmla="*/ 465499 w 930997"/>
              <a:gd name="connsiteY200" fmla="*/ 104436 h 582030"/>
              <a:gd name="connsiteX201" fmla="*/ 435573 w 930997"/>
              <a:gd name="connsiteY201" fmla="*/ 134361 h 582030"/>
              <a:gd name="connsiteX202" fmla="*/ 465499 w 930997"/>
              <a:gd name="connsiteY202" fmla="*/ 164286 h 582030"/>
              <a:gd name="connsiteX203" fmla="*/ 495424 w 930997"/>
              <a:gd name="connsiteY203" fmla="*/ 134361 h 582030"/>
              <a:gd name="connsiteX204" fmla="*/ 465499 w 930997"/>
              <a:gd name="connsiteY204" fmla="*/ 104436 h 582030"/>
              <a:gd name="connsiteX205" fmla="*/ 574392 w 930997"/>
              <a:gd name="connsiteY205" fmla="*/ 104436 h 582030"/>
              <a:gd name="connsiteX206" fmla="*/ 544467 w 930997"/>
              <a:gd name="connsiteY206" fmla="*/ 134361 h 582030"/>
              <a:gd name="connsiteX207" fmla="*/ 574392 w 930997"/>
              <a:gd name="connsiteY207" fmla="*/ 164286 h 582030"/>
              <a:gd name="connsiteX208" fmla="*/ 604317 w 930997"/>
              <a:gd name="connsiteY208" fmla="*/ 134361 h 582030"/>
              <a:gd name="connsiteX209" fmla="*/ 574392 w 930997"/>
              <a:gd name="connsiteY209" fmla="*/ 104436 h 582030"/>
              <a:gd name="connsiteX210" fmla="*/ 683285 w 930997"/>
              <a:gd name="connsiteY210" fmla="*/ 104436 h 582030"/>
              <a:gd name="connsiteX211" fmla="*/ 653360 w 930997"/>
              <a:gd name="connsiteY211" fmla="*/ 134361 h 582030"/>
              <a:gd name="connsiteX212" fmla="*/ 683285 w 930997"/>
              <a:gd name="connsiteY212" fmla="*/ 164286 h 582030"/>
              <a:gd name="connsiteX213" fmla="*/ 713210 w 930997"/>
              <a:gd name="connsiteY213" fmla="*/ 134361 h 582030"/>
              <a:gd name="connsiteX214" fmla="*/ 683285 w 930997"/>
              <a:gd name="connsiteY214" fmla="*/ 104436 h 582030"/>
              <a:gd name="connsiteX215" fmla="*/ 792179 w 930997"/>
              <a:gd name="connsiteY215" fmla="*/ 104436 h 582030"/>
              <a:gd name="connsiteX216" fmla="*/ 762253 w 930997"/>
              <a:gd name="connsiteY216" fmla="*/ 134361 h 582030"/>
              <a:gd name="connsiteX217" fmla="*/ 792179 w 930997"/>
              <a:gd name="connsiteY217" fmla="*/ 164286 h 582030"/>
              <a:gd name="connsiteX218" fmla="*/ 822104 w 930997"/>
              <a:gd name="connsiteY218" fmla="*/ 134361 h 582030"/>
              <a:gd name="connsiteX219" fmla="*/ 792179 w 930997"/>
              <a:gd name="connsiteY219" fmla="*/ 104436 h 582030"/>
              <a:gd name="connsiteX220" fmla="*/ 901072 w 930997"/>
              <a:gd name="connsiteY220" fmla="*/ 104436 h 582030"/>
              <a:gd name="connsiteX221" fmla="*/ 871147 w 930997"/>
              <a:gd name="connsiteY221" fmla="*/ 134361 h 582030"/>
              <a:gd name="connsiteX222" fmla="*/ 901072 w 930997"/>
              <a:gd name="connsiteY222" fmla="*/ 164286 h 582030"/>
              <a:gd name="connsiteX223" fmla="*/ 930997 w 930997"/>
              <a:gd name="connsiteY223" fmla="*/ 134361 h 582030"/>
              <a:gd name="connsiteX224" fmla="*/ 901072 w 930997"/>
              <a:gd name="connsiteY224" fmla="*/ 104436 h 582030"/>
              <a:gd name="connsiteX225" fmla="*/ 29925 w 930997"/>
              <a:gd name="connsiteY225" fmla="*/ 0 h 582030"/>
              <a:gd name="connsiteX226" fmla="*/ 0 w 930997"/>
              <a:gd name="connsiteY226" fmla="*/ 29925 h 582030"/>
              <a:gd name="connsiteX227" fmla="*/ 29925 w 930997"/>
              <a:gd name="connsiteY227" fmla="*/ 59851 h 582030"/>
              <a:gd name="connsiteX228" fmla="*/ 59850 w 930997"/>
              <a:gd name="connsiteY228" fmla="*/ 29925 h 582030"/>
              <a:gd name="connsiteX229" fmla="*/ 29925 w 930997"/>
              <a:gd name="connsiteY229" fmla="*/ 0 h 582030"/>
              <a:gd name="connsiteX230" fmla="*/ 138819 w 930997"/>
              <a:gd name="connsiteY230" fmla="*/ 0 h 582030"/>
              <a:gd name="connsiteX231" fmla="*/ 108894 w 930997"/>
              <a:gd name="connsiteY231" fmla="*/ 29925 h 582030"/>
              <a:gd name="connsiteX232" fmla="*/ 138819 w 930997"/>
              <a:gd name="connsiteY232" fmla="*/ 59851 h 582030"/>
              <a:gd name="connsiteX233" fmla="*/ 168744 w 930997"/>
              <a:gd name="connsiteY233" fmla="*/ 29925 h 582030"/>
              <a:gd name="connsiteX234" fmla="*/ 138819 w 930997"/>
              <a:gd name="connsiteY234" fmla="*/ 0 h 582030"/>
              <a:gd name="connsiteX235" fmla="*/ 247712 w 930997"/>
              <a:gd name="connsiteY235" fmla="*/ 0 h 582030"/>
              <a:gd name="connsiteX236" fmla="*/ 217787 w 930997"/>
              <a:gd name="connsiteY236" fmla="*/ 29925 h 582030"/>
              <a:gd name="connsiteX237" fmla="*/ 247712 w 930997"/>
              <a:gd name="connsiteY237" fmla="*/ 59851 h 582030"/>
              <a:gd name="connsiteX238" fmla="*/ 277637 w 930997"/>
              <a:gd name="connsiteY238" fmla="*/ 29925 h 582030"/>
              <a:gd name="connsiteX239" fmla="*/ 247712 w 930997"/>
              <a:gd name="connsiteY239" fmla="*/ 0 h 582030"/>
              <a:gd name="connsiteX240" fmla="*/ 356605 w 930997"/>
              <a:gd name="connsiteY240" fmla="*/ 0 h 582030"/>
              <a:gd name="connsiteX241" fmla="*/ 326680 w 930997"/>
              <a:gd name="connsiteY241" fmla="*/ 29925 h 582030"/>
              <a:gd name="connsiteX242" fmla="*/ 356605 w 930997"/>
              <a:gd name="connsiteY242" fmla="*/ 59851 h 582030"/>
              <a:gd name="connsiteX243" fmla="*/ 386531 w 930997"/>
              <a:gd name="connsiteY243" fmla="*/ 29925 h 582030"/>
              <a:gd name="connsiteX244" fmla="*/ 356605 w 930997"/>
              <a:gd name="connsiteY244" fmla="*/ 0 h 582030"/>
              <a:gd name="connsiteX245" fmla="*/ 465499 w 930997"/>
              <a:gd name="connsiteY245" fmla="*/ 0 h 582030"/>
              <a:gd name="connsiteX246" fmla="*/ 435573 w 930997"/>
              <a:gd name="connsiteY246" fmla="*/ 29925 h 582030"/>
              <a:gd name="connsiteX247" fmla="*/ 465499 w 930997"/>
              <a:gd name="connsiteY247" fmla="*/ 59851 h 582030"/>
              <a:gd name="connsiteX248" fmla="*/ 495424 w 930997"/>
              <a:gd name="connsiteY248" fmla="*/ 29925 h 582030"/>
              <a:gd name="connsiteX249" fmla="*/ 465499 w 930997"/>
              <a:gd name="connsiteY249" fmla="*/ 0 h 582030"/>
              <a:gd name="connsiteX250" fmla="*/ 574392 w 930997"/>
              <a:gd name="connsiteY250" fmla="*/ 0 h 582030"/>
              <a:gd name="connsiteX251" fmla="*/ 544467 w 930997"/>
              <a:gd name="connsiteY251" fmla="*/ 29925 h 582030"/>
              <a:gd name="connsiteX252" fmla="*/ 574392 w 930997"/>
              <a:gd name="connsiteY252" fmla="*/ 59851 h 582030"/>
              <a:gd name="connsiteX253" fmla="*/ 604317 w 930997"/>
              <a:gd name="connsiteY253" fmla="*/ 29925 h 582030"/>
              <a:gd name="connsiteX254" fmla="*/ 574392 w 930997"/>
              <a:gd name="connsiteY254" fmla="*/ 0 h 582030"/>
              <a:gd name="connsiteX255" fmla="*/ 683285 w 930997"/>
              <a:gd name="connsiteY255" fmla="*/ 0 h 582030"/>
              <a:gd name="connsiteX256" fmla="*/ 653360 w 930997"/>
              <a:gd name="connsiteY256" fmla="*/ 29925 h 582030"/>
              <a:gd name="connsiteX257" fmla="*/ 683285 w 930997"/>
              <a:gd name="connsiteY257" fmla="*/ 59851 h 582030"/>
              <a:gd name="connsiteX258" fmla="*/ 713210 w 930997"/>
              <a:gd name="connsiteY258" fmla="*/ 29925 h 582030"/>
              <a:gd name="connsiteX259" fmla="*/ 683285 w 930997"/>
              <a:gd name="connsiteY259" fmla="*/ 0 h 582030"/>
              <a:gd name="connsiteX260" fmla="*/ 792179 w 930997"/>
              <a:gd name="connsiteY260" fmla="*/ 0 h 582030"/>
              <a:gd name="connsiteX261" fmla="*/ 762253 w 930997"/>
              <a:gd name="connsiteY261" fmla="*/ 29925 h 582030"/>
              <a:gd name="connsiteX262" fmla="*/ 792179 w 930997"/>
              <a:gd name="connsiteY262" fmla="*/ 59851 h 582030"/>
              <a:gd name="connsiteX263" fmla="*/ 822104 w 930997"/>
              <a:gd name="connsiteY263" fmla="*/ 29925 h 582030"/>
              <a:gd name="connsiteX264" fmla="*/ 792179 w 930997"/>
              <a:gd name="connsiteY264" fmla="*/ 0 h 582030"/>
              <a:gd name="connsiteX265" fmla="*/ 901072 w 930997"/>
              <a:gd name="connsiteY265" fmla="*/ 0 h 582030"/>
              <a:gd name="connsiteX266" fmla="*/ 871147 w 930997"/>
              <a:gd name="connsiteY266" fmla="*/ 29925 h 582030"/>
              <a:gd name="connsiteX267" fmla="*/ 901072 w 930997"/>
              <a:gd name="connsiteY267" fmla="*/ 59851 h 582030"/>
              <a:gd name="connsiteX268" fmla="*/ 930997 w 930997"/>
              <a:gd name="connsiteY268" fmla="*/ 29925 h 582030"/>
              <a:gd name="connsiteX269" fmla="*/ 901072 w 930997"/>
              <a:gd name="connsiteY269" fmla="*/ 0 h 582030"/>
            </a:gdLst>
            <a:ahLst/>
            <a:cxnLst/>
            <a:rect l="l" t="t" r="r" b="b"/>
            <a:pathLst>
              <a:path w="930997" h="582030">
                <a:moveTo>
                  <a:pt x="29925" y="522180"/>
                </a:moveTo>
                <a:cubicBezTo>
                  <a:pt x="13398" y="522180"/>
                  <a:pt x="0" y="535578"/>
                  <a:pt x="0" y="552105"/>
                </a:cubicBezTo>
                <a:cubicBezTo>
                  <a:pt x="0" y="568632"/>
                  <a:pt x="13398" y="582030"/>
                  <a:pt x="29925" y="582030"/>
                </a:cubicBezTo>
                <a:cubicBezTo>
                  <a:pt x="46452" y="582030"/>
                  <a:pt x="59850" y="568632"/>
                  <a:pt x="59850" y="552105"/>
                </a:cubicBezTo>
                <a:cubicBezTo>
                  <a:pt x="59850" y="535578"/>
                  <a:pt x="46452" y="522180"/>
                  <a:pt x="29925" y="522180"/>
                </a:cubicBezTo>
                <a:close/>
                <a:moveTo>
                  <a:pt x="138819" y="522180"/>
                </a:moveTo>
                <a:cubicBezTo>
                  <a:pt x="122292" y="522180"/>
                  <a:pt x="108894" y="535578"/>
                  <a:pt x="108894" y="552105"/>
                </a:cubicBezTo>
                <a:cubicBezTo>
                  <a:pt x="108894" y="568632"/>
                  <a:pt x="122292" y="582030"/>
                  <a:pt x="138819" y="582030"/>
                </a:cubicBezTo>
                <a:cubicBezTo>
                  <a:pt x="155346" y="582030"/>
                  <a:pt x="168744" y="568632"/>
                  <a:pt x="168744" y="552105"/>
                </a:cubicBezTo>
                <a:cubicBezTo>
                  <a:pt x="168744" y="535578"/>
                  <a:pt x="155346" y="522180"/>
                  <a:pt x="138819" y="522180"/>
                </a:cubicBezTo>
                <a:close/>
                <a:moveTo>
                  <a:pt x="247712" y="522180"/>
                </a:moveTo>
                <a:cubicBezTo>
                  <a:pt x="231185" y="522180"/>
                  <a:pt x="217787" y="535578"/>
                  <a:pt x="217787" y="552105"/>
                </a:cubicBezTo>
                <a:cubicBezTo>
                  <a:pt x="217787" y="568632"/>
                  <a:pt x="231185" y="582030"/>
                  <a:pt x="247712" y="582030"/>
                </a:cubicBezTo>
                <a:cubicBezTo>
                  <a:pt x="264239" y="582030"/>
                  <a:pt x="277637" y="568632"/>
                  <a:pt x="277637" y="552105"/>
                </a:cubicBezTo>
                <a:cubicBezTo>
                  <a:pt x="277637" y="535578"/>
                  <a:pt x="264239" y="522180"/>
                  <a:pt x="247712" y="522180"/>
                </a:cubicBezTo>
                <a:close/>
                <a:moveTo>
                  <a:pt x="356605" y="522180"/>
                </a:moveTo>
                <a:cubicBezTo>
                  <a:pt x="340078" y="522180"/>
                  <a:pt x="326680" y="535578"/>
                  <a:pt x="326680" y="552105"/>
                </a:cubicBezTo>
                <a:cubicBezTo>
                  <a:pt x="326680" y="568632"/>
                  <a:pt x="340078" y="582030"/>
                  <a:pt x="356605" y="582030"/>
                </a:cubicBezTo>
                <a:cubicBezTo>
                  <a:pt x="373132" y="582030"/>
                  <a:pt x="386531" y="568632"/>
                  <a:pt x="386531" y="552105"/>
                </a:cubicBezTo>
                <a:cubicBezTo>
                  <a:pt x="386531" y="535578"/>
                  <a:pt x="373132" y="522180"/>
                  <a:pt x="356605" y="522180"/>
                </a:cubicBezTo>
                <a:close/>
                <a:moveTo>
                  <a:pt x="465499" y="522180"/>
                </a:moveTo>
                <a:cubicBezTo>
                  <a:pt x="448972" y="522180"/>
                  <a:pt x="435573" y="535578"/>
                  <a:pt x="435573" y="552105"/>
                </a:cubicBezTo>
                <a:cubicBezTo>
                  <a:pt x="435573" y="568632"/>
                  <a:pt x="448972" y="582030"/>
                  <a:pt x="465499" y="582030"/>
                </a:cubicBezTo>
                <a:cubicBezTo>
                  <a:pt x="482026" y="582030"/>
                  <a:pt x="495424" y="568632"/>
                  <a:pt x="495424" y="552105"/>
                </a:cubicBezTo>
                <a:cubicBezTo>
                  <a:pt x="495424" y="535578"/>
                  <a:pt x="482026" y="522180"/>
                  <a:pt x="465499" y="522180"/>
                </a:cubicBezTo>
                <a:close/>
                <a:moveTo>
                  <a:pt x="574392" y="522180"/>
                </a:moveTo>
                <a:cubicBezTo>
                  <a:pt x="557865" y="522180"/>
                  <a:pt x="544467" y="535578"/>
                  <a:pt x="544467" y="552105"/>
                </a:cubicBezTo>
                <a:cubicBezTo>
                  <a:pt x="544467" y="568632"/>
                  <a:pt x="557865" y="582030"/>
                  <a:pt x="574392" y="582030"/>
                </a:cubicBezTo>
                <a:cubicBezTo>
                  <a:pt x="590919" y="582030"/>
                  <a:pt x="604317" y="568632"/>
                  <a:pt x="604317" y="552105"/>
                </a:cubicBezTo>
                <a:cubicBezTo>
                  <a:pt x="604317" y="535578"/>
                  <a:pt x="590919" y="522180"/>
                  <a:pt x="574392" y="522180"/>
                </a:cubicBezTo>
                <a:close/>
                <a:moveTo>
                  <a:pt x="683285" y="522180"/>
                </a:moveTo>
                <a:cubicBezTo>
                  <a:pt x="666758" y="522180"/>
                  <a:pt x="653360" y="535578"/>
                  <a:pt x="653360" y="552105"/>
                </a:cubicBezTo>
                <a:cubicBezTo>
                  <a:pt x="653360" y="568632"/>
                  <a:pt x="666758" y="582030"/>
                  <a:pt x="683285" y="582030"/>
                </a:cubicBezTo>
                <a:cubicBezTo>
                  <a:pt x="699812" y="582030"/>
                  <a:pt x="713210" y="568632"/>
                  <a:pt x="713210" y="552105"/>
                </a:cubicBezTo>
                <a:cubicBezTo>
                  <a:pt x="713210" y="535578"/>
                  <a:pt x="699812" y="522180"/>
                  <a:pt x="683285" y="522180"/>
                </a:cubicBezTo>
                <a:close/>
                <a:moveTo>
                  <a:pt x="792179" y="522180"/>
                </a:moveTo>
                <a:cubicBezTo>
                  <a:pt x="775652" y="522180"/>
                  <a:pt x="762253" y="535578"/>
                  <a:pt x="762253" y="552105"/>
                </a:cubicBezTo>
                <a:cubicBezTo>
                  <a:pt x="762253" y="568632"/>
                  <a:pt x="775652" y="582030"/>
                  <a:pt x="792179" y="582030"/>
                </a:cubicBezTo>
                <a:cubicBezTo>
                  <a:pt x="808705" y="582030"/>
                  <a:pt x="822104" y="568632"/>
                  <a:pt x="822104" y="552105"/>
                </a:cubicBezTo>
                <a:cubicBezTo>
                  <a:pt x="822104" y="535578"/>
                  <a:pt x="808705" y="522180"/>
                  <a:pt x="792179" y="522180"/>
                </a:cubicBezTo>
                <a:close/>
                <a:moveTo>
                  <a:pt x="901072" y="522180"/>
                </a:moveTo>
                <a:cubicBezTo>
                  <a:pt x="884545" y="522180"/>
                  <a:pt x="871147" y="535578"/>
                  <a:pt x="871147" y="552105"/>
                </a:cubicBezTo>
                <a:cubicBezTo>
                  <a:pt x="871147" y="568632"/>
                  <a:pt x="884545" y="582030"/>
                  <a:pt x="901072" y="582030"/>
                </a:cubicBezTo>
                <a:cubicBezTo>
                  <a:pt x="917599" y="582030"/>
                  <a:pt x="930997" y="568632"/>
                  <a:pt x="930997" y="552105"/>
                </a:cubicBezTo>
                <a:cubicBezTo>
                  <a:pt x="930997" y="535578"/>
                  <a:pt x="917599" y="522180"/>
                  <a:pt x="901072" y="522180"/>
                </a:cubicBezTo>
                <a:close/>
                <a:moveTo>
                  <a:pt x="29925" y="417744"/>
                </a:moveTo>
                <a:cubicBezTo>
                  <a:pt x="13398" y="417744"/>
                  <a:pt x="0" y="431142"/>
                  <a:pt x="0" y="447669"/>
                </a:cubicBezTo>
                <a:cubicBezTo>
                  <a:pt x="0" y="464196"/>
                  <a:pt x="13398" y="477594"/>
                  <a:pt x="29925" y="477594"/>
                </a:cubicBezTo>
                <a:cubicBezTo>
                  <a:pt x="46452" y="477594"/>
                  <a:pt x="59850" y="464196"/>
                  <a:pt x="59850" y="447669"/>
                </a:cubicBezTo>
                <a:cubicBezTo>
                  <a:pt x="59850" y="431142"/>
                  <a:pt x="46452" y="417744"/>
                  <a:pt x="29925" y="417744"/>
                </a:cubicBezTo>
                <a:close/>
                <a:moveTo>
                  <a:pt x="138819" y="417744"/>
                </a:moveTo>
                <a:cubicBezTo>
                  <a:pt x="122292" y="417744"/>
                  <a:pt x="108894" y="431142"/>
                  <a:pt x="108894" y="447669"/>
                </a:cubicBezTo>
                <a:cubicBezTo>
                  <a:pt x="108894" y="464196"/>
                  <a:pt x="122292" y="477594"/>
                  <a:pt x="138819" y="477594"/>
                </a:cubicBezTo>
                <a:cubicBezTo>
                  <a:pt x="155346" y="477594"/>
                  <a:pt x="168744" y="464196"/>
                  <a:pt x="168744" y="447669"/>
                </a:cubicBezTo>
                <a:cubicBezTo>
                  <a:pt x="168744" y="431142"/>
                  <a:pt x="155346" y="417744"/>
                  <a:pt x="138819" y="417744"/>
                </a:cubicBezTo>
                <a:close/>
                <a:moveTo>
                  <a:pt x="247712" y="417744"/>
                </a:moveTo>
                <a:cubicBezTo>
                  <a:pt x="231185" y="417744"/>
                  <a:pt x="217787" y="431142"/>
                  <a:pt x="217787" y="447669"/>
                </a:cubicBezTo>
                <a:cubicBezTo>
                  <a:pt x="217787" y="464196"/>
                  <a:pt x="231185" y="477594"/>
                  <a:pt x="247712" y="477594"/>
                </a:cubicBezTo>
                <a:cubicBezTo>
                  <a:pt x="264239" y="477594"/>
                  <a:pt x="277637" y="464196"/>
                  <a:pt x="277637" y="447669"/>
                </a:cubicBezTo>
                <a:cubicBezTo>
                  <a:pt x="277637" y="431142"/>
                  <a:pt x="264239" y="417744"/>
                  <a:pt x="247712" y="417744"/>
                </a:cubicBezTo>
                <a:close/>
                <a:moveTo>
                  <a:pt x="356605" y="417744"/>
                </a:moveTo>
                <a:cubicBezTo>
                  <a:pt x="340078" y="417744"/>
                  <a:pt x="326680" y="431142"/>
                  <a:pt x="326680" y="447669"/>
                </a:cubicBezTo>
                <a:cubicBezTo>
                  <a:pt x="326680" y="464196"/>
                  <a:pt x="340078" y="477594"/>
                  <a:pt x="356605" y="477594"/>
                </a:cubicBezTo>
                <a:cubicBezTo>
                  <a:pt x="373132" y="477594"/>
                  <a:pt x="386531" y="464196"/>
                  <a:pt x="386531" y="447669"/>
                </a:cubicBezTo>
                <a:cubicBezTo>
                  <a:pt x="386531" y="431142"/>
                  <a:pt x="373132" y="417744"/>
                  <a:pt x="356605" y="417744"/>
                </a:cubicBezTo>
                <a:close/>
                <a:moveTo>
                  <a:pt x="465499" y="417744"/>
                </a:moveTo>
                <a:cubicBezTo>
                  <a:pt x="448972" y="417744"/>
                  <a:pt x="435573" y="431142"/>
                  <a:pt x="435573" y="447669"/>
                </a:cubicBezTo>
                <a:cubicBezTo>
                  <a:pt x="435573" y="464196"/>
                  <a:pt x="448972" y="477594"/>
                  <a:pt x="465499" y="477594"/>
                </a:cubicBezTo>
                <a:cubicBezTo>
                  <a:pt x="482026" y="477594"/>
                  <a:pt x="495424" y="464196"/>
                  <a:pt x="495424" y="447669"/>
                </a:cubicBezTo>
                <a:cubicBezTo>
                  <a:pt x="495424" y="431142"/>
                  <a:pt x="482026" y="417744"/>
                  <a:pt x="465499" y="417744"/>
                </a:cubicBezTo>
                <a:close/>
                <a:moveTo>
                  <a:pt x="574392" y="417744"/>
                </a:moveTo>
                <a:cubicBezTo>
                  <a:pt x="557865" y="417744"/>
                  <a:pt x="544467" y="431142"/>
                  <a:pt x="544467" y="447669"/>
                </a:cubicBezTo>
                <a:cubicBezTo>
                  <a:pt x="544467" y="464196"/>
                  <a:pt x="557865" y="477594"/>
                  <a:pt x="574392" y="477594"/>
                </a:cubicBezTo>
                <a:cubicBezTo>
                  <a:pt x="590919" y="477594"/>
                  <a:pt x="604317" y="464196"/>
                  <a:pt x="604317" y="447669"/>
                </a:cubicBezTo>
                <a:cubicBezTo>
                  <a:pt x="604317" y="431142"/>
                  <a:pt x="590919" y="417744"/>
                  <a:pt x="574392" y="417744"/>
                </a:cubicBezTo>
                <a:close/>
                <a:moveTo>
                  <a:pt x="683285" y="417744"/>
                </a:moveTo>
                <a:cubicBezTo>
                  <a:pt x="666758" y="417744"/>
                  <a:pt x="653360" y="431142"/>
                  <a:pt x="653360" y="447669"/>
                </a:cubicBezTo>
                <a:cubicBezTo>
                  <a:pt x="653360" y="464196"/>
                  <a:pt x="666758" y="477594"/>
                  <a:pt x="683285" y="477594"/>
                </a:cubicBezTo>
                <a:cubicBezTo>
                  <a:pt x="699812" y="477594"/>
                  <a:pt x="713210" y="464196"/>
                  <a:pt x="713210" y="447669"/>
                </a:cubicBezTo>
                <a:cubicBezTo>
                  <a:pt x="713210" y="431142"/>
                  <a:pt x="699812" y="417744"/>
                  <a:pt x="683285" y="417744"/>
                </a:cubicBezTo>
                <a:close/>
                <a:moveTo>
                  <a:pt x="792179" y="417744"/>
                </a:moveTo>
                <a:cubicBezTo>
                  <a:pt x="775652" y="417744"/>
                  <a:pt x="762253" y="431142"/>
                  <a:pt x="762253" y="447669"/>
                </a:cubicBezTo>
                <a:cubicBezTo>
                  <a:pt x="762253" y="464196"/>
                  <a:pt x="775652" y="477594"/>
                  <a:pt x="792179" y="477594"/>
                </a:cubicBezTo>
                <a:cubicBezTo>
                  <a:pt x="808705" y="477594"/>
                  <a:pt x="822104" y="464196"/>
                  <a:pt x="822104" y="447669"/>
                </a:cubicBezTo>
                <a:cubicBezTo>
                  <a:pt x="822104" y="431142"/>
                  <a:pt x="808705" y="417744"/>
                  <a:pt x="792179" y="417744"/>
                </a:cubicBezTo>
                <a:close/>
                <a:moveTo>
                  <a:pt x="901072" y="417744"/>
                </a:moveTo>
                <a:cubicBezTo>
                  <a:pt x="884545" y="417744"/>
                  <a:pt x="871147" y="431142"/>
                  <a:pt x="871147" y="447669"/>
                </a:cubicBezTo>
                <a:cubicBezTo>
                  <a:pt x="871147" y="464196"/>
                  <a:pt x="884545" y="477594"/>
                  <a:pt x="901072" y="477594"/>
                </a:cubicBezTo>
                <a:cubicBezTo>
                  <a:pt x="917599" y="477594"/>
                  <a:pt x="930997" y="464196"/>
                  <a:pt x="930997" y="447669"/>
                </a:cubicBezTo>
                <a:cubicBezTo>
                  <a:pt x="930997" y="431142"/>
                  <a:pt x="917599" y="417744"/>
                  <a:pt x="901072" y="417744"/>
                </a:cubicBezTo>
                <a:close/>
                <a:moveTo>
                  <a:pt x="29925" y="313308"/>
                </a:moveTo>
                <a:cubicBezTo>
                  <a:pt x="13398" y="313308"/>
                  <a:pt x="0" y="326706"/>
                  <a:pt x="0" y="343233"/>
                </a:cubicBezTo>
                <a:cubicBezTo>
                  <a:pt x="0" y="359760"/>
                  <a:pt x="13398" y="373158"/>
                  <a:pt x="29925" y="373158"/>
                </a:cubicBezTo>
                <a:cubicBezTo>
                  <a:pt x="46452" y="373158"/>
                  <a:pt x="59850" y="359760"/>
                  <a:pt x="59850" y="343233"/>
                </a:cubicBezTo>
                <a:cubicBezTo>
                  <a:pt x="59850" y="326706"/>
                  <a:pt x="46452" y="313308"/>
                  <a:pt x="29925" y="313308"/>
                </a:cubicBezTo>
                <a:close/>
                <a:moveTo>
                  <a:pt x="138819" y="313308"/>
                </a:moveTo>
                <a:cubicBezTo>
                  <a:pt x="122292" y="313308"/>
                  <a:pt x="108894" y="326706"/>
                  <a:pt x="108894" y="343233"/>
                </a:cubicBezTo>
                <a:cubicBezTo>
                  <a:pt x="108894" y="359760"/>
                  <a:pt x="122292" y="373158"/>
                  <a:pt x="138819" y="373158"/>
                </a:cubicBezTo>
                <a:cubicBezTo>
                  <a:pt x="155346" y="373158"/>
                  <a:pt x="168744" y="359760"/>
                  <a:pt x="168744" y="343233"/>
                </a:cubicBezTo>
                <a:cubicBezTo>
                  <a:pt x="168744" y="326706"/>
                  <a:pt x="155346" y="313308"/>
                  <a:pt x="138819" y="313308"/>
                </a:cubicBezTo>
                <a:close/>
                <a:moveTo>
                  <a:pt x="247712" y="313308"/>
                </a:moveTo>
                <a:cubicBezTo>
                  <a:pt x="231185" y="313308"/>
                  <a:pt x="217787" y="326706"/>
                  <a:pt x="217787" y="343233"/>
                </a:cubicBezTo>
                <a:cubicBezTo>
                  <a:pt x="217787" y="359760"/>
                  <a:pt x="231185" y="373158"/>
                  <a:pt x="247712" y="373158"/>
                </a:cubicBezTo>
                <a:cubicBezTo>
                  <a:pt x="264239" y="373158"/>
                  <a:pt x="277637" y="359760"/>
                  <a:pt x="277637" y="343233"/>
                </a:cubicBezTo>
                <a:cubicBezTo>
                  <a:pt x="277637" y="326706"/>
                  <a:pt x="264239" y="313308"/>
                  <a:pt x="247712" y="313308"/>
                </a:cubicBezTo>
                <a:close/>
                <a:moveTo>
                  <a:pt x="356605" y="313308"/>
                </a:moveTo>
                <a:cubicBezTo>
                  <a:pt x="340078" y="313308"/>
                  <a:pt x="326680" y="326706"/>
                  <a:pt x="326680" y="343233"/>
                </a:cubicBezTo>
                <a:cubicBezTo>
                  <a:pt x="326680" y="359760"/>
                  <a:pt x="340078" y="373158"/>
                  <a:pt x="356605" y="373158"/>
                </a:cubicBezTo>
                <a:cubicBezTo>
                  <a:pt x="373132" y="373158"/>
                  <a:pt x="386531" y="359760"/>
                  <a:pt x="386531" y="343233"/>
                </a:cubicBezTo>
                <a:cubicBezTo>
                  <a:pt x="386531" y="326706"/>
                  <a:pt x="373132" y="313308"/>
                  <a:pt x="356605" y="313308"/>
                </a:cubicBezTo>
                <a:close/>
                <a:moveTo>
                  <a:pt x="465499" y="313308"/>
                </a:moveTo>
                <a:cubicBezTo>
                  <a:pt x="448972" y="313308"/>
                  <a:pt x="435573" y="326706"/>
                  <a:pt x="435573" y="343233"/>
                </a:cubicBezTo>
                <a:cubicBezTo>
                  <a:pt x="435573" y="359760"/>
                  <a:pt x="448972" y="373158"/>
                  <a:pt x="465499" y="373158"/>
                </a:cubicBezTo>
                <a:cubicBezTo>
                  <a:pt x="482026" y="373158"/>
                  <a:pt x="495424" y="359760"/>
                  <a:pt x="495424" y="343233"/>
                </a:cubicBezTo>
                <a:cubicBezTo>
                  <a:pt x="495424" y="326706"/>
                  <a:pt x="482026" y="313308"/>
                  <a:pt x="465499" y="313308"/>
                </a:cubicBezTo>
                <a:close/>
                <a:moveTo>
                  <a:pt x="574392" y="313308"/>
                </a:moveTo>
                <a:cubicBezTo>
                  <a:pt x="557865" y="313308"/>
                  <a:pt x="544467" y="326706"/>
                  <a:pt x="544467" y="343233"/>
                </a:cubicBezTo>
                <a:cubicBezTo>
                  <a:pt x="544467" y="359760"/>
                  <a:pt x="557865" y="373158"/>
                  <a:pt x="574392" y="373158"/>
                </a:cubicBezTo>
                <a:cubicBezTo>
                  <a:pt x="590919" y="373158"/>
                  <a:pt x="604317" y="359760"/>
                  <a:pt x="604317" y="343233"/>
                </a:cubicBezTo>
                <a:cubicBezTo>
                  <a:pt x="604317" y="326706"/>
                  <a:pt x="590919" y="313308"/>
                  <a:pt x="574392" y="313308"/>
                </a:cubicBezTo>
                <a:close/>
                <a:moveTo>
                  <a:pt x="683285" y="313308"/>
                </a:moveTo>
                <a:cubicBezTo>
                  <a:pt x="666758" y="313308"/>
                  <a:pt x="653360" y="326706"/>
                  <a:pt x="653360" y="343233"/>
                </a:cubicBezTo>
                <a:cubicBezTo>
                  <a:pt x="653360" y="359760"/>
                  <a:pt x="666758" y="373158"/>
                  <a:pt x="683285" y="373158"/>
                </a:cubicBezTo>
                <a:cubicBezTo>
                  <a:pt x="699812" y="373158"/>
                  <a:pt x="713210" y="359760"/>
                  <a:pt x="713210" y="343233"/>
                </a:cubicBezTo>
                <a:cubicBezTo>
                  <a:pt x="713210" y="326706"/>
                  <a:pt x="699812" y="313308"/>
                  <a:pt x="683285" y="313308"/>
                </a:cubicBezTo>
                <a:close/>
                <a:moveTo>
                  <a:pt x="792179" y="313308"/>
                </a:moveTo>
                <a:cubicBezTo>
                  <a:pt x="775652" y="313308"/>
                  <a:pt x="762253" y="326706"/>
                  <a:pt x="762253" y="343233"/>
                </a:cubicBezTo>
                <a:cubicBezTo>
                  <a:pt x="762253" y="359760"/>
                  <a:pt x="775652" y="373158"/>
                  <a:pt x="792179" y="373158"/>
                </a:cubicBezTo>
                <a:cubicBezTo>
                  <a:pt x="808705" y="373158"/>
                  <a:pt x="822104" y="359760"/>
                  <a:pt x="822104" y="343233"/>
                </a:cubicBezTo>
                <a:cubicBezTo>
                  <a:pt x="822104" y="326706"/>
                  <a:pt x="808705" y="313308"/>
                  <a:pt x="792179" y="313308"/>
                </a:cubicBezTo>
                <a:close/>
                <a:moveTo>
                  <a:pt x="901072" y="313308"/>
                </a:moveTo>
                <a:cubicBezTo>
                  <a:pt x="884545" y="313308"/>
                  <a:pt x="871147" y="326706"/>
                  <a:pt x="871147" y="343233"/>
                </a:cubicBezTo>
                <a:cubicBezTo>
                  <a:pt x="871147" y="359760"/>
                  <a:pt x="884545" y="373158"/>
                  <a:pt x="901072" y="373158"/>
                </a:cubicBezTo>
                <a:cubicBezTo>
                  <a:pt x="917599" y="373158"/>
                  <a:pt x="930997" y="359760"/>
                  <a:pt x="930997" y="343233"/>
                </a:cubicBezTo>
                <a:cubicBezTo>
                  <a:pt x="930997" y="326706"/>
                  <a:pt x="917599" y="313308"/>
                  <a:pt x="901072" y="313308"/>
                </a:cubicBezTo>
                <a:close/>
                <a:moveTo>
                  <a:pt x="29925" y="208872"/>
                </a:moveTo>
                <a:cubicBezTo>
                  <a:pt x="13398" y="208872"/>
                  <a:pt x="0" y="222270"/>
                  <a:pt x="0" y="238797"/>
                </a:cubicBezTo>
                <a:cubicBezTo>
                  <a:pt x="0" y="255324"/>
                  <a:pt x="13398" y="268722"/>
                  <a:pt x="29925" y="268722"/>
                </a:cubicBezTo>
                <a:cubicBezTo>
                  <a:pt x="46452" y="268722"/>
                  <a:pt x="59850" y="255324"/>
                  <a:pt x="59850" y="238797"/>
                </a:cubicBezTo>
                <a:cubicBezTo>
                  <a:pt x="59850" y="222270"/>
                  <a:pt x="46452" y="208872"/>
                  <a:pt x="29925" y="208872"/>
                </a:cubicBezTo>
                <a:close/>
                <a:moveTo>
                  <a:pt x="138819" y="208872"/>
                </a:moveTo>
                <a:cubicBezTo>
                  <a:pt x="122292" y="208872"/>
                  <a:pt x="108894" y="222270"/>
                  <a:pt x="108894" y="238797"/>
                </a:cubicBezTo>
                <a:cubicBezTo>
                  <a:pt x="108894" y="255324"/>
                  <a:pt x="122292" y="268722"/>
                  <a:pt x="138819" y="268722"/>
                </a:cubicBezTo>
                <a:cubicBezTo>
                  <a:pt x="155346" y="268722"/>
                  <a:pt x="168744" y="255324"/>
                  <a:pt x="168744" y="238797"/>
                </a:cubicBezTo>
                <a:cubicBezTo>
                  <a:pt x="168744" y="222270"/>
                  <a:pt x="155346" y="208872"/>
                  <a:pt x="138819" y="208872"/>
                </a:cubicBezTo>
                <a:close/>
                <a:moveTo>
                  <a:pt x="247712" y="208872"/>
                </a:moveTo>
                <a:cubicBezTo>
                  <a:pt x="231185" y="208872"/>
                  <a:pt x="217787" y="222270"/>
                  <a:pt x="217787" y="238797"/>
                </a:cubicBezTo>
                <a:cubicBezTo>
                  <a:pt x="217787" y="255324"/>
                  <a:pt x="231185" y="268722"/>
                  <a:pt x="247712" y="268722"/>
                </a:cubicBezTo>
                <a:cubicBezTo>
                  <a:pt x="264239" y="268722"/>
                  <a:pt x="277637" y="255324"/>
                  <a:pt x="277637" y="238797"/>
                </a:cubicBezTo>
                <a:cubicBezTo>
                  <a:pt x="277637" y="222270"/>
                  <a:pt x="264239" y="208872"/>
                  <a:pt x="247712" y="208872"/>
                </a:cubicBezTo>
                <a:close/>
                <a:moveTo>
                  <a:pt x="356605" y="208872"/>
                </a:moveTo>
                <a:cubicBezTo>
                  <a:pt x="340078" y="208872"/>
                  <a:pt x="326680" y="222270"/>
                  <a:pt x="326680" y="238797"/>
                </a:cubicBezTo>
                <a:cubicBezTo>
                  <a:pt x="326680" y="255324"/>
                  <a:pt x="340078" y="268722"/>
                  <a:pt x="356605" y="268722"/>
                </a:cubicBezTo>
                <a:cubicBezTo>
                  <a:pt x="373132" y="268722"/>
                  <a:pt x="386531" y="255324"/>
                  <a:pt x="386531" y="238797"/>
                </a:cubicBezTo>
                <a:cubicBezTo>
                  <a:pt x="386531" y="222270"/>
                  <a:pt x="373132" y="208872"/>
                  <a:pt x="356605" y="208872"/>
                </a:cubicBezTo>
                <a:close/>
                <a:moveTo>
                  <a:pt x="465499" y="208872"/>
                </a:moveTo>
                <a:cubicBezTo>
                  <a:pt x="448972" y="208872"/>
                  <a:pt x="435573" y="222270"/>
                  <a:pt x="435573" y="238797"/>
                </a:cubicBezTo>
                <a:cubicBezTo>
                  <a:pt x="435573" y="255324"/>
                  <a:pt x="448972" y="268722"/>
                  <a:pt x="465499" y="268722"/>
                </a:cubicBezTo>
                <a:cubicBezTo>
                  <a:pt x="482026" y="268722"/>
                  <a:pt x="495424" y="255324"/>
                  <a:pt x="495424" y="238797"/>
                </a:cubicBezTo>
                <a:cubicBezTo>
                  <a:pt x="495424" y="222270"/>
                  <a:pt x="482026" y="208872"/>
                  <a:pt x="465499" y="208872"/>
                </a:cubicBezTo>
                <a:close/>
                <a:moveTo>
                  <a:pt x="574392" y="208872"/>
                </a:moveTo>
                <a:cubicBezTo>
                  <a:pt x="557865" y="208872"/>
                  <a:pt x="544467" y="222270"/>
                  <a:pt x="544467" y="238797"/>
                </a:cubicBezTo>
                <a:cubicBezTo>
                  <a:pt x="544467" y="255324"/>
                  <a:pt x="557865" y="268722"/>
                  <a:pt x="574392" y="268722"/>
                </a:cubicBezTo>
                <a:cubicBezTo>
                  <a:pt x="590919" y="268722"/>
                  <a:pt x="604317" y="255324"/>
                  <a:pt x="604317" y="238797"/>
                </a:cubicBezTo>
                <a:cubicBezTo>
                  <a:pt x="604317" y="222270"/>
                  <a:pt x="590919" y="208872"/>
                  <a:pt x="574392" y="208872"/>
                </a:cubicBezTo>
                <a:close/>
                <a:moveTo>
                  <a:pt x="683285" y="208872"/>
                </a:moveTo>
                <a:cubicBezTo>
                  <a:pt x="666758" y="208872"/>
                  <a:pt x="653360" y="222270"/>
                  <a:pt x="653360" y="238797"/>
                </a:cubicBezTo>
                <a:cubicBezTo>
                  <a:pt x="653360" y="255324"/>
                  <a:pt x="666758" y="268722"/>
                  <a:pt x="683285" y="268722"/>
                </a:cubicBezTo>
                <a:cubicBezTo>
                  <a:pt x="699812" y="268722"/>
                  <a:pt x="713210" y="255324"/>
                  <a:pt x="713210" y="238797"/>
                </a:cubicBezTo>
                <a:cubicBezTo>
                  <a:pt x="713210" y="222270"/>
                  <a:pt x="699812" y="208872"/>
                  <a:pt x="683285" y="208872"/>
                </a:cubicBezTo>
                <a:close/>
                <a:moveTo>
                  <a:pt x="792179" y="208872"/>
                </a:moveTo>
                <a:cubicBezTo>
                  <a:pt x="775652" y="208872"/>
                  <a:pt x="762253" y="222270"/>
                  <a:pt x="762253" y="238797"/>
                </a:cubicBezTo>
                <a:cubicBezTo>
                  <a:pt x="762253" y="255324"/>
                  <a:pt x="775652" y="268722"/>
                  <a:pt x="792179" y="268722"/>
                </a:cubicBezTo>
                <a:cubicBezTo>
                  <a:pt x="808705" y="268722"/>
                  <a:pt x="822104" y="255324"/>
                  <a:pt x="822104" y="238797"/>
                </a:cubicBezTo>
                <a:cubicBezTo>
                  <a:pt x="822104" y="222270"/>
                  <a:pt x="808705" y="208872"/>
                  <a:pt x="792179" y="208872"/>
                </a:cubicBezTo>
                <a:close/>
                <a:moveTo>
                  <a:pt x="901072" y="208872"/>
                </a:moveTo>
                <a:cubicBezTo>
                  <a:pt x="884545" y="208872"/>
                  <a:pt x="871147" y="222270"/>
                  <a:pt x="871147" y="238797"/>
                </a:cubicBezTo>
                <a:cubicBezTo>
                  <a:pt x="871147" y="255324"/>
                  <a:pt x="884545" y="268722"/>
                  <a:pt x="901072" y="268722"/>
                </a:cubicBezTo>
                <a:cubicBezTo>
                  <a:pt x="917599" y="268722"/>
                  <a:pt x="930997" y="255324"/>
                  <a:pt x="930997" y="238797"/>
                </a:cubicBezTo>
                <a:cubicBezTo>
                  <a:pt x="930997" y="222270"/>
                  <a:pt x="917599" y="208872"/>
                  <a:pt x="901072" y="208872"/>
                </a:cubicBezTo>
                <a:close/>
                <a:moveTo>
                  <a:pt x="29925" y="104436"/>
                </a:moveTo>
                <a:cubicBezTo>
                  <a:pt x="13398" y="104436"/>
                  <a:pt x="0" y="117834"/>
                  <a:pt x="0" y="134361"/>
                </a:cubicBezTo>
                <a:cubicBezTo>
                  <a:pt x="0" y="150888"/>
                  <a:pt x="13398" y="164286"/>
                  <a:pt x="29925" y="164286"/>
                </a:cubicBezTo>
                <a:cubicBezTo>
                  <a:pt x="46452" y="164286"/>
                  <a:pt x="59850" y="150888"/>
                  <a:pt x="59850" y="134361"/>
                </a:cubicBezTo>
                <a:cubicBezTo>
                  <a:pt x="59850" y="117834"/>
                  <a:pt x="46452" y="104436"/>
                  <a:pt x="29925" y="104436"/>
                </a:cubicBezTo>
                <a:close/>
                <a:moveTo>
                  <a:pt x="138819" y="104436"/>
                </a:moveTo>
                <a:cubicBezTo>
                  <a:pt x="122292" y="104436"/>
                  <a:pt x="108894" y="117834"/>
                  <a:pt x="108894" y="134361"/>
                </a:cubicBezTo>
                <a:cubicBezTo>
                  <a:pt x="108894" y="150888"/>
                  <a:pt x="122292" y="164286"/>
                  <a:pt x="138819" y="164286"/>
                </a:cubicBezTo>
                <a:cubicBezTo>
                  <a:pt x="155346" y="164286"/>
                  <a:pt x="168744" y="150888"/>
                  <a:pt x="168744" y="134361"/>
                </a:cubicBezTo>
                <a:cubicBezTo>
                  <a:pt x="168744" y="117834"/>
                  <a:pt x="155346" y="104436"/>
                  <a:pt x="138819" y="104436"/>
                </a:cubicBezTo>
                <a:close/>
                <a:moveTo>
                  <a:pt x="247712" y="104436"/>
                </a:moveTo>
                <a:cubicBezTo>
                  <a:pt x="231185" y="104436"/>
                  <a:pt x="217787" y="117834"/>
                  <a:pt x="217787" y="134361"/>
                </a:cubicBezTo>
                <a:cubicBezTo>
                  <a:pt x="217787" y="150888"/>
                  <a:pt x="231185" y="164286"/>
                  <a:pt x="247712" y="164286"/>
                </a:cubicBezTo>
                <a:cubicBezTo>
                  <a:pt x="264239" y="164286"/>
                  <a:pt x="277637" y="150888"/>
                  <a:pt x="277637" y="134361"/>
                </a:cubicBezTo>
                <a:cubicBezTo>
                  <a:pt x="277637" y="117834"/>
                  <a:pt x="264239" y="104436"/>
                  <a:pt x="247712" y="104436"/>
                </a:cubicBezTo>
                <a:close/>
                <a:moveTo>
                  <a:pt x="356605" y="104436"/>
                </a:moveTo>
                <a:cubicBezTo>
                  <a:pt x="340078" y="104436"/>
                  <a:pt x="326680" y="117834"/>
                  <a:pt x="326680" y="134361"/>
                </a:cubicBezTo>
                <a:cubicBezTo>
                  <a:pt x="326680" y="150888"/>
                  <a:pt x="340078" y="164286"/>
                  <a:pt x="356605" y="164286"/>
                </a:cubicBezTo>
                <a:cubicBezTo>
                  <a:pt x="373132" y="164286"/>
                  <a:pt x="386531" y="150888"/>
                  <a:pt x="386531" y="134361"/>
                </a:cubicBezTo>
                <a:cubicBezTo>
                  <a:pt x="386531" y="117834"/>
                  <a:pt x="373132" y="104436"/>
                  <a:pt x="356605" y="104436"/>
                </a:cubicBezTo>
                <a:close/>
                <a:moveTo>
                  <a:pt x="465499" y="104436"/>
                </a:moveTo>
                <a:cubicBezTo>
                  <a:pt x="448972" y="104436"/>
                  <a:pt x="435573" y="117834"/>
                  <a:pt x="435573" y="134361"/>
                </a:cubicBezTo>
                <a:cubicBezTo>
                  <a:pt x="435573" y="150888"/>
                  <a:pt x="448972" y="164286"/>
                  <a:pt x="465499" y="164286"/>
                </a:cubicBezTo>
                <a:cubicBezTo>
                  <a:pt x="482026" y="164286"/>
                  <a:pt x="495424" y="150888"/>
                  <a:pt x="495424" y="134361"/>
                </a:cubicBezTo>
                <a:cubicBezTo>
                  <a:pt x="495424" y="117834"/>
                  <a:pt x="482026" y="104436"/>
                  <a:pt x="465499" y="104436"/>
                </a:cubicBezTo>
                <a:close/>
                <a:moveTo>
                  <a:pt x="574392" y="104436"/>
                </a:moveTo>
                <a:cubicBezTo>
                  <a:pt x="557865" y="104436"/>
                  <a:pt x="544467" y="117834"/>
                  <a:pt x="544467" y="134361"/>
                </a:cubicBezTo>
                <a:cubicBezTo>
                  <a:pt x="544467" y="150888"/>
                  <a:pt x="557865" y="164286"/>
                  <a:pt x="574392" y="164286"/>
                </a:cubicBezTo>
                <a:cubicBezTo>
                  <a:pt x="590919" y="164286"/>
                  <a:pt x="604317" y="150888"/>
                  <a:pt x="604317" y="134361"/>
                </a:cubicBezTo>
                <a:cubicBezTo>
                  <a:pt x="604317" y="117834"/>
                  <a:pt x="590919" y="104436"/>
                  <a:pt x="574392" y="104436"/>
                </a:cubicBezTo>
                <a:close/>
                <a:moveTo>
                  <a:pt x="683285" y="104436"/>
                </a:moveTo>
                <a:cubicBezTo>
                  <a:pt x="666758" y="104436"/>
                  <a:pt x="653360" y="117834"/>
                  <a:pt x="653360" y="134361"/>
                </a:cubicBezTo>
                <a:cubicBezTo>
                  <a:pt x="653360" y="150888"/>
                  <a:pt x="666758" y="164286"/>
                  <a:pt x="683285" y="164286"/>
                </a:cubicBezTo>
                <a:cubicBezTo>
                  <a:pt x="699812" y="164286"/>
                  <a:pt x="713210" y="150888"/>
                  <a:pt x="713210" y="134361"/>
                </a:cubicBezTo>
                <a:cubicBezTo>
                  <a:pt x="713210" y="117834"/>
                  <a:pt x="699812" y="104436"/>
                  <a:pt x="683285" y="104436"/>
                </a:cubicBezTo>
                <a:close/>
                <a:moveTo>
                  <a:pt x="792179" y="104436"/>
                </a:moveTo>
                <a:cubicBezTo>
                  <a:pt x="775652" y="104436"/>
                  <a:pt x="762253" y="117834"/>
                  <a:pt x="762253" y="134361"/>
                </a:cubicBezTo>
                <a:cubicBezTo>
                  <a:pt x="762253" y="150888"/>
                  <a:pt x="775652" y="164286"/>
                  <a:pt x="792179" y="164286"/>
                </a:cubicBezTo>
                <a:cubicBezTo>
                  <a:pt x="808705" y="164286"/>
                  <a:pt x="822104" y="150888"/>
                  <a:pt x="822104" y="134361"/>
                </a:cubicBezTo>
                <a:cubicBezTo>
                  <a:pt x="822104" y="117834"/>
                  <a:pt x="808705" y="104436"/>
                  <a:pt x="792179" y="104436"/>
                </a:cubicBezTo>
                <a:close/>
                <a:moveTo>
                  <a:pt x="901072" y="104436"/>
                </a:moveTo>
                <a:cubicBezTo>
                  <a:pt x="884545" y="104436"/>
                  <a:pt x="871147" y="117834"/>
                  <a:pt x="871147" y="134361"/>
                </a:cubicBezTo>
                <a:cubicBezTo>
                  <a:pt x="871147" y="150888"/>
                  <a:pt x="884545" y="164286"/>
                  <a:pt x="901072" y="164286"/>
                </a:cubicBezTo>
                <a:cubicBezTo>
                  <a:pt x="917599" y="164286"/>
                  <a:pt x="930997" y="150888"/>
                  <a:pt x="930997" y="134361"/>
                </a:cubicBezTo>
                <a:cubicBezTo>
                  <a:pt x="930997" y="117834"/>
                  <a:pt x="917599" y="104436"/>
                  <a:pt x="901072" y="104436"/>
                </a:cubicBezTo>
                <a:close/>
                <a:moveTo>
                  <a:pt x="29925" y="0"/>
                </a:moveTo>
                <a:cubicBezTo>
                  <a:pt x="13398" y="0"/>
                  <a:pt x="0" y="13398"/>
                  <a:pt x="0" y="29925"/>
                </a:cubicBezTo>
                <a:cubicBezTo>
                  <a:pt x="0" y="46452"/>
                  <a:pt x="13398" y="59851"/>
                  <a:pt x="29925" y="59851"/>
                </a:cubicBezTo>
                <a:cubicBezTo>
                  <a:pt x="46452" y="59851"/>
                  <a:pt x="59850" y="46452"/>
                  <a:pt x="59850" y="29925"/>
                </a:cubicBezTo>
                <a:cubicBezTo>
                  <a:pt x="59850" y="13398"/>
                  <a:pt x="46452" y="0"/>
                  <a:pt x="29925" y="0"/>
                </a:cubicBezTo>
                <a:close/>
                <a:moveTo>
                  <a:pt x="138819" y="0"/>
                </a:moveTo>
                <a:cubicBezTo>
                  <a:pt x="122292" y="0"/>
                  <a:pt x="108894" y="13398"/>
                  <a:pt x="108894" y="29925"/>
                </a:cubicBezTo>
                <a:cubicBezTo>
                  <a:pt x="108894" y="46452"/>
                  <a:pt x="122292" y="59851"/>
                  <a:pt x="138819" y="59851"/>
                </a:cubicBezTo>
                <a:cubicBezTo>
                  <a:pt x="155346" y="59851"/>
                  <a:pt x="168744" y="46452"/>
                  <a:pt x="168744" y="29925"/>
                </a:cubicBezTo>
                <a:cubicBezTo>
                  <a:pt x="168744" y="13398"/>
                  <a:pt x="155346" y="0"/>
                  <a:pt x="138819" y="0"/>
                </a:cubicBezTo>
                <a:close/>
                <a:moveTo>
                  <a:pt x="247712" y="0"/>
                </a:moveTo>
                <a:cubicBezTo>
                  <a:pt x="231185" y="0"/>
                  <a:pt x="217787" y="13398"/>
                  <a:pt x="217787" y="29925"/>
                </a:cubicBezTo>
                <a:cubicBezTo>
                  <a:pt x="217787" y="46452"/>
                  <a:pt x="231185" y="59851"/>
                  <a:pt x="247712" y="59851"/>
                </a:cubicBezTo>
                <a:cubicBezTo>
                  <a:pt x="264239" y="59851"/>
                  <a:pt x="277637" y="46452"/>
                  <a:pt x="277637" y="29925"/>
                </a:cubicBezTo>
                <a:cubicBezTo>
                  <a:pt x="277637" y="13398"/>
                  <a:pt x="264239" y="0"/>
                  <a:pt x="247712" y="0"/>
                </a:cubicBezTo>
                <a:close/>
                <a:moveTo>
                  <a:pt x="356605" y="0"/>
                </a:moveTo>
                <a:cubicBezTo>
                  <a:pt x="340078" y="0"/>
                  <a:pt x="326680" y="13398"/>
                  <a:pt x="326680" y="29925"/>
                </a:cubicBezTo>
                <a:cubicBezTo>
                  <a:pt x="326680" y="46452"/>
                  <a:pt x="340078" y="59851"/>
                  <a:pt x="356605" y="59851"/>
                </a:cubicBezTo>
                <a:cubicBezTo>
                  <a:pt x="373132" y="59851"/>
                  <a:pt x="386531" y="46452"/>
                  <a:pt x="386531" y="29925"/>
                </a:cubicBezTo>
                <a:cubicBezTo>
                  <a:pt x="386531" y="13398"/>
                  <a:pt x="373132" y="0"/>
                  <a:pt x="356605" y="0"/>
                </a:cubicBezTo>
                <a:close/>
                <a:moveTo>
                  <a:pt x="465499" y="0"/>
                </a:moveTo>
                <a:cubicBezTo>
                  <a:pt x="448972" y="0"/>
                  <a:pt x="435573" y="13398"/>
                  <a:pt x="435573" y="29925"/>
                </a:cubicBezTo>
                <a:cubicBezTo>
                  <a:pt x="435573" y="46452"/>
                  <a:pt x="448972" y="59851"/>
                  <a:pt x="465499" y="59851"/>
                </a:cubicBezTo>
                <a:cubicBezTo>
                  <a:pt x="482026" y="59851"/>
                  <a:pt x="495424" y="46452"/>
                  <a:pt x="495424" y="29925"/>
                </a:cubicBezTo>
                <a:cubicBezTo>
                  <a:pt x="495424" y="13398"/>
                  <a:pt x="482026" y="0"/>
                  <a:pt x="465499" y="0"/>
                </a:cubicBezTo>
                <a:close/>
                <a:moveTo>
                  <a:pt x="574392" y="0"/>
                </a:moveTo>
                <a:cubicBezTo>
                  <a:pt x="557865" y="0"/>
                  <a:pt x="544467" y="13398"/>
                  <a:pt x="544467" y="29925"/>
                </a:cubicBezTo>
                <a:cubicBezTo>
                  <a:pt x="544467" y="46452"/>
                  <a:pt x="557865" y="59851"/>
                  <a:pt x="574392" y="59851"/>
                </a:cubicBezTo>
                <a:cubicBezTo>
                  <a:pt x="590919" y="59851"/>
                  <a:pt x="604317" y="46452"/>
                  <a:pt x="604317" y="29925"/>
                </a:cubicBezTo>
                <a:cubicBezTo>
                  <a:pt x="604317" y="13398"/>
                  <a:pt x="590919" y="0"/>
                  <a:pt x="574392" y="0"/>
                </a:cubicBezTo>
                <a:close/>
                <a:moveTo>
                  <a:pt x="683285" y="0"/>
                </a:moveTo>
                <a:cubicBezTo>
                  <a:pt x="666758" y="0"/>
                  <a:pt x="653360" y="13398"/>
                  <a:pt x="653360" y="29925"/>
                </a:cubicBezTo>
                <a:cubicBezTo>
                  <a:pt x="653360" y="46452"/>
                  <a:pt x="666758" y="59851"/>
                  <a:pt x="683285" y="59851"/>
                </a:cubicBezTo>
                <a:cubicBezTo>
                  <a:pt x="699812" y="59851"/>
                  <a:pt x="713210" y="46452"/>
                  <a:pt x="713210" y="29925"/>
                </a:cubicBezTo>
                <a:cubicBezTo>
                  <a:pt x="713210" y="13398"/>
                  <a:pt x="699812" y="0"/>
                  <a:pt x="683285" y="0"/>
                </a:cubicBezTo>
                <a:close/>
                <a:moveTo>
                  <a:pt x="792179" y="0"/>
                </a:moveTo>
                <a:cubicBezTo>
                  <a:pt x="775652" y="0"/>
                  <a:pt x="762253" y="13398"/>
                  <a:pt x="762253" y="29925"/>
                </a:cubicBezTo>
                <a:cubicBezTo>
                  <a:pt x="762253" y="46452"/>
                  <a:pt x="775652" y="59851"/>
                  <a:pt x="792179" y="59851"/>
                </a:cubicBezTo>
                <a:cubicBezTo>
                  <a:pt x="808705" y="59851"/>
                  <a:pt x="822104" y="46452"/>
                  <a:pt x="822104" y="29925"/>
                </a:cubicBezTo>
                <a:cubicBezTo>
                  <a:pt x="822104" y="13398"/>
                  <a:pt x="808705" y="0"/>
                  <a:pt x="792179" y="0"/>
                </a:cubicBezTo>
                <a:close/>
                <a:moveTo>
                  <a:pt x="901072" y="0"/>
                </a:moveTo>
                <a:cubicBezTo>
                  <a:pt x="884545" y="0"/>
                  <a:pt x="871147" y="13398"/>
                  <a:pt x="871147" y="29925"/>
                </a:cubicBezTo>
                <a:cubicBezTo>
                  <a:pt x="871147" y="46452"/>
                  <a:pt x="884545" y="59851"/>
                  <a:pt x="901072" y="59851"/>
                </a:cubicBezTo>
                <a:cubicBezTo>
                  <a:pt x="917599" y="59851"/>
                  <a:pt x="930997" y="46452"/>
                  <a:pt x="930997" y="29925"/>
                </a:cubicBezTo>
                <a:cubicBezTo>
                  <a:pt x="930997" y="13398"/>
                  <a:pt x="917599" y="0"/>
                  <a:pt x="90107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V="1">
            <a:off x="7311781" y="1919530"/>
            <a:ext cx="4336041" cy="895026"/>
          </a:xfrm>
          <a:prstGeom prst="roundRect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V="1">
            <a:off x="7141705" y="1770413"/>
            <a:ext cx="4386417" cy="949729"/>
          </a:xfrm>
          <a:prstGeom prst="roundRect">
            <a:avLst/>
          </a:prstGeom>
          <a:gradFill>
            <a:gsLst>
              <a:gs pos="2100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V="1">
            <a:off x="7261405" y="1950589"/>
            <a:ext cx="635898" cy="589378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282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312206" y="1950589"/>
            <a:ext cx="534297" cy="5893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gradFill>
                  <a:gsLst>
                    <a:gs pos="25000">
                      <a:srgbClr val="043E79">
                        <a:alpha val="100000"/>
                      </a:srgbClr>
                    </a:gs>
                    <a:gs pos="100000">
                      <a:srgbClr val="055EB6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13478" y="1865552"/>
            <a:ext cx="3402012" cy="7594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技术方案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V="1">
            <a:off x="2598288" y="3261457"/>
            <a:ext cx="4336041" cy="895026"/>
          </a:xfrm>
          <a:prstGeom prst="roundRect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V="1">
            <a:off x="2428212" y="3112340"/>
            <a:ext cx="4386417" cy="949729"/>
          </a:xfrm>
          <a:prstGeom prst="roundRect">
            <a:avLst/>
          </a:prstGeom>
          <a:gradFill>
            <a:gsLst>
              <a:gs pos="2100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2547912" y="3292516"/>
            <a:ext cx="635898" cy="589378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282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598713" y="3292516"/>
            <a:ext cx="534297" cy="5893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gradFill>
                  <a:gsLst>
                    <a:gs pos="25000">
                      <a:srgbClr val="043E79">
                        <a:alpha val="100000"/>
                      </a:srgbClr>
                    </a:gs>
                    <a:gs pos="100000">
                      <a:srgbClr val="055EB6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299985" y="3207479"/>
            <a:ext cx="3402012" cy="7594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实现细节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V="1">
            <a:off x="7311781" y="3261457"/>
            <a:ext cx="4336041" cy="895026"/>
          </a:xfrm>
          <a:prstGeom prst="roundRect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V="1">
            <a:off x="7141705" y="3112340"/>
            <a:ext cx="4386417" cy="949729"/>
          </a:xfrm>
          <a:prstGeom prst="roundRect">
            <a:avLst/>
          </a:prstGeom>
          <a:gradFill>
            <a:gsLst>
              <a:gs pos="2100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V="1">
            <a:off x="7261405" y="3292516"/>
            <a:ext cx="635898" cy="589378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282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312206" y="3292516"/>
            <a:ext cx="534297" cy="5893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gradFill>
                  <a:gsLst>
                    <a:gs pos="25000">
                      <a:srgbClr val="043E79">
                        <a:alpha val="100000"/>
                      </a:srgbClr>
                    </a:gs>
                    <a:gs pos="100000">
                      <a:srgbClr val="055EB6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8013478" y="3207479"/>
            <a:ext cx="3402012" cy="7594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实验结果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V="1">
            <a:off x="2598288" y="4603384"/>
            <a:ext cx="4336041" cy="895026"/>
          </a:xfrm>
          <a:prstGeom prst="roundRect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flipV="1">
            <a:off x="2428212" y="4454267"/>
            <a:ext cx="4386417" cy="949729"/>
          </a:xfrm>
          <a:prstGeom prst="roundRect">
            <a:avLst/>
          </a:prstGeom>
          <a:gradFill>
            <a:gsLst>
              <a:gs pos="2100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flipV="1">
            <a:off x="2547912" y="4634443"/>
            <a:ext cx="635898" cy="589378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282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2598713" y="4634443"/>
            <a:ext cx="534297" cy="5893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gradFill>
                  <a:gsLst>
                    <a:gs pos="25000">
                      <a:srgbClr val="043E79">
                        <a:alpha val="100000"/>
                      </a:srgbClr>
                    </a:gs>
                    <a:gs pos="100000">
                      <a:srgbClr val="055EB6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3299985" y="4549406"/>
            <a:ext cx="3402012" cy="7594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结论与展望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"/>
          <p:cNvPicPr>
            <a:picLocks noChangeAspect="1"/>
          </p:cNvPicPr>
          <p:nvPr/>
        </p:nvPicPr>
        <p:blipFill>
          <a:blip r:embed="rId2">
            <a:alphaModFix amt="14000"/>
          </a:blip>
          <a:srcRect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21410140">
            <a:off x="617538" y="902368"/>
            <a:ext cx="10944225" cy="5379788"/>
          </a:xfrm>
          <a:prstGeom prst="roundRect">
            <a:avLst>
              <a:gd name="adj" fmla="val 1275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17538" y="902368"/>
            <a:ext cx="10944225" cy="5379788"/>
          </a:xfrm>
          <a:prstGeom prst="roundRect">
            <a:avLst>
              <a:gd name="adj" fmla="val 127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994478" y="1503947"/>
            <a:ext cx="4319337" cy="4319337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"/>
          <p:cNvPicPr>
            <a:picLocks noChangeAspect="1"/>
          </p:cNvPicPr>
          <p:nvPr/>
        </p:nvPicPr>
        <p:blipFill>
          <a:blip r:embed="rId3">
            <a:alphaModFix/>
          </a:blip>
          <a:srcRect l="1663" t="3302" b="6102"/>
          <a:stretch>
            <a:fillRect/>
          </a:stretch>
        </p:blipFill>
        <p:spPr>
          <a:xfrm>
            <a:off x="6521119" y="1353015"/>
            <a:ext cx="5021456" cy="4626167"/>
          </a:xfrm>
          <a:custGeom>
            <a:avLst/>
            <a:gdLst>
              <a:gd name="connsiteX0" fmla="*/ 0 w 6080464"/>
              <a:gd name="connsiteY0" fmla="*/ 0 h 5601810"/>
              <a:gd name="connsiteX1" fmla="*/ 6080464 w 6080464"/>
              <a:gd name="connsiteY1" fmla="*/ 0 h 5601810"/>
              <a:gd name="connsiteX2" fmla="*/ 6080464 w 6080464"/>
              <a:gd name="connsiteY2" fmla="*/ 5601810 h 5601810"/>
              <a:gd name="connsiteX3" fmla="*/ 0 w 6080464"/>
              <a:gd name="connsiteY3" fmla="*/ 5601810 h 5601810"/>
            </a:gdLst>
            <a:ahLst/>
            <a:cxnLst/>
            <a:rect l="l" t="t" r="r" b="b"/>
            <a:pathLst>
              <a:path w="6080464" h="5601810">
                <a:moveTo>
                  <a:pt x="0" y="0"/>
                </a:moveTo>
                <a:lnTo>
                  <a:pt x="6080464" y="0"/>
                </a:lnTo>
                <a:lnTo>
                  <a:pt x="6080464" y="5601810"/>
                </a:lnTo>
                <a:lnTo>
                  <a:pt x="0" y="560181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11962139">
            <a:off x="9902822" y="4768117"/>
            <a:ext cx="1150698" cy="948278"/>
          </a:xfrm>
          <a:custGeom>
            <a:avLst/>
            <a:gdLst>
              <a:gd name="connsiteX0" fmla="*/ 1150698 w 1150698"/>
              <a:gd name="connsiteY0" fmla="*/ 203942 h 948278"/>
              <a:gd name="connsiteX1" fmla="*/ 16470 w 1150698"/>
              <a:gd name="connsiteY1" fmla="*/ 948279 h 948278"/>
            </a:gdLst>
            <a:ahLst/>
            <a:cxnLst/>
            <a:rect l="l" t="t" r="r" b="b"/>
            <a:pathLst>
              <a:path w="1150698" h="948278">
                <a:moveTo>
                  <a:pt x="1150698" y="203942"/>
                </a:moveTo>
                <a:cubicBezTo>
                  <a:pt x="1150698" y="203942"/>
                  <a:pt x="-160753" y="-587655"/>
                  <a:pt x="16470" y="948279"/>
                </a:cubicBezTo>
              </a:path>
            </a:pathLst>
          </a:custGeom>
          <a:noFill/>
          <a:ln w="11760" cap="flat">
            <a:solidFill>
              <a:schemeClr val="tx1">
                <a:lumMod val="75000"/>
                <a:lumOff val="25000"/>
                <a:alpha val="100000"/>
              </a:schemeClr>
            </a:solidFill>
            <a:prstDash val="dash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717522" flipH="1">
            <a:off x="11097259" y="4837452"/>
            <a:ext cx="168198" cy="14499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9517313" y="5207965"/>
            <a:ext cx="771217" cy="77121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2625920" y="2353535"/>
            <a:ext cx="3628886" cy="959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rnd">
            <a:noFill/>
            <a:round/>
          </a:ln>
          <a:effectLst/>
        </p:spPr>
        <p:txBody>
          <a:bodyPr vert="horz" wrap="square" lIns="109728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00988" y="2233941"/>
            <a:ext cx="1465711" cy="3406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2000">
                <a:schemeClr val="accent2"/>
              </a:gs>
            </a:gsLst>
            <a:lin ang="2700000" scaled="0"/>
          </a:gradFill>
          <a:ln w="12700" cap="rnd">
            <a:noFill/>
            <a:round/>
          </a:ln>
          <a:effectLst>
            <a:outerShdw blurRad="254000" dist="114300" dir="5400000" sx="94000" sy="94000" algn="t" rotWithShape="0">
              <a:schemeClr val="accent2">
                <a:alpha val="22000"/>
              </a:schemeClr>
            </a:outerShdw>
          </a:effectLst>
        </p:spPr>
        <p:txBody>
          <a:bodyPr vert="horz" wrap="square" lIns="109728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246481" y="2217327"/>
            <a:ext cx="974725" cy="3992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2025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71159" y="2358986"/>
            <a:ext cx="90538" cy="9053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205989" y="2358986"/>
            <a:ext cx="90538" cy="9053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21192756">
            <a:off x="461156" y="1088552"/>
            <a:ext cx="80682" cy="8068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361201">
            <a:off x="-329474" y="1087487"/>
            <a:ext cx="820987" cy="364103"/>
          </a:xfrm>
          <a:custGeom>
            <a:avLst/>
            <a:gdLst>
              <a:gd name="connsiteX0" fmla="*/ 820987 w 820987"/>
              <a:gd name="connsiteY0" fmla="*/ 0 h 364103"/>
              <a:gd name="connsiteX1" fmla="*/ 117602 w 820987"/>
              <a:gd name="connsiteY1" fmla="*/ 120580 h 364103"/>
              <a:gd name="connsiteX2" fmla="*/ 17119 w 820987"/>
              <a:gd name="connsiteY2" fmla="*/ 351692 h 364103"/>
              <a:gd name="connsiteX3" fmla="*/ 298473 w 820987"/>
              <a:gd name="connsiteY3" fmla="*/ 311499 h 364103"/>
              <a:gd name="connsiteX4" fmla="*/ 700407 w 820987"/>
              <a:gd name="connsiteY4" fmla="*/ 130628 h 364103"/>
            </a:gdLst>
            <a:ahLst/>
            <a:cxnLst/>
            <a:rect l="l" t="t" r="r" b="b"/>
            <a:pathLst>
              <a:path w="820987" h="364103">
                <a:moveTo>
                  <a:pt x="820987" y="0"/>
                </a:moveTo>
                <a:cubicBezTo>
                  <a:pt x="536283" y="30982"/>
                  <a:pt x="251580" y="61965"/>
                  <a:pt x="117602" y="120580"/>
                </a:cubicBezTo>
                <a:cubicBezTo>
                  <a:pt x="-16376" y="179195"/>
                  <a:pt x="-13026" y="319872"/>
                  <a:pt x="17119" y="351692"/>
                </a:cubicBezTo>
                <a:cubicBezTo>
                  <a:pt x="47264" y="383512"/>
                  <a:pt x="184592" y="348343"/>
                  <a:pt x="298473" y="311499"/>
                </a:cubicBezTo>
                <a:cubicBezTo>
                  <a:pt x="412354" y="274655"/>
                  <a:pt x="556380" y="202641"/>
                  <a:pt x="700407" y="130628"/>
                </a:cubicBezTo>
              </a:path>
            </a:pathLst>
          </a:custGeom>
          <a:noFill/>
          <a:ln w="19050" cap="sq">
            <a:solidFill>
              <a:schemeClr val="accent1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222407" y="4699011"/>
            <a:ext cx="2039031" cy="49711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5000"/>
            </a:schemeClr>
          </a:solidFill>
          <a:ln w="12700" cap="flat">
            <a:noFill/>
            <a:miter/>
          </a:ln>
          <a:effectLst>
            <a:outerShdw blurRad="381000" dist="317500" dir="2700000" algn="tl" rotWithShape="0">
              <a:schemeClr val="tx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21929" y="4692415"/>
            <a:ext cx="497114" cy="497114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734279" y="4666067"/>
            <a:ext cx="2039030" cy="49711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45000"/>
            </a:schemeClr>
          </a:solidFill>
          <a:ln w="12700" cap="flat">
            <a:noFill/>
            <a:miter/>
          </a:ln>
          <a:effectLst>
            <a:outerShdw blurRad="381000" dist="317500" dir="2700000" algn="tl" rotWithShape="0">
              <a:schemeClr val="tx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533800" y="4666067"/>
            <a:ext cx="497114" cy="497114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140615" y="4800290"/>
            <a:ext cx="259743" cy="28136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659928" y="4787318"/>
            <a:ext cx="244857" cy="254611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2482820" y="4718271"/>
            <a:ext cx="717908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5" name="标题 1"/>
          <p:cNvSpPr txBox="1"/>
          <p:nvPr/>
        </p:nvSpPr>
        <p:spPr>
          <a:xfrm>
            <a:off x="4840003" y="4689534"/>
            <a:ext cx="868950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2025.7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647816" y="4718271"/>
            <a:ext cx="966722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erif"/>
                <a:ea typeface="Source Han Serif"/>
                <a:cs typeface="Source Han Serif"/>
              </a:rPr>
              <a:t>汇报人：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215235" y="4697060"/>
            <a:ext cx="629371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erif"/>
                <a:ea typeface="Source Han Serif"/>
                <a:cs typeface="Source Han Serif"/>
              </a:rPr>
              <a:t>时间：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412692" y="2859704"/>
            <a:ext cx="842114" cy="842114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lumMod val="40000"/>
                  <a:lumOff val="6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986593" y="2723927"/>
            <a:ext cx="5303675" cy="177564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谢谢</a:t>
            </a:r>
            <a:r>
              <a:rPr kumimoji="1" lang="zh-CN" altLang="en-US" sz="44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老师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标题 1"/>
          <p:cNvSpPr txBox="1"/>
          <p:nvPr/>
        </p:nvSpPr>
        <p:spPr>
          <a:xfrm rot="3845497">
            <a:off x="10486724" y="1311003"/>
            <a:ext cx="816127" cy="816127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93000">
                <a:schemeClr val="accent1">
                  <a:lumMod val="40000"/>
                  <a:lumOff val="6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"/>
          <p:cNvPicPr>
            <a:picLocks noChangeAspect="1"/>
          </p:cNvPicPr>
          <p:nvPr/>
        </p:nvPicPr>
        <p:blipFill>
          <a:blip r:embed="rId2">
            <a:alphaModFix amt="14000"/>
          </a:blip>
          <a:srcRect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21410140">
            <a:off x="617538" y="902368"/>
            <a:ext cx="10944225" cy="5379788"/>
          </a:xfrm>
          <a:prstGeom prst="roundRect">
            <a:avLst>
              <a:gd name="adj" fmla="val 1275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17538" y="902368"/>
            <a:ext cx="10944225" cy="5379788"/>
          </a:xfrm>
          <a:prstGeom prst="roundRect">
            <a:avLst>
              <a:gd name="adj" fmla="val 127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86593" y="3741337"/>
            <a:ext cx="5353917" cy="14536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77DF3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项目概述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994478" y="1503947"/>
            <a:ext cx="4319337" cy="4319337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"/>
          <p:cNvPicPr>
            <a:picLocks noChangeAspect="1"/>
          </p:cNvPicPr>
          <p:nvPr/>
        </p:nvPicPr>
        <p:blipFill>
          <a:blip r:embed="rId3">
            <a:alphaModFix/>
          </a:blip>
          <a:srcRect l="1663" t="3302" b="6102"/>
          <a:stretch>
            <a:fillRect/>
          </a:stretch>
        </p:blipFill>
        <p:spPr>
          <a:xfrm>
            <a:off x="6521119" y="1353015"/>
            <a:ext cx="5021456" cy="4626167"/>
          </a:xfrm>
          <a:custGeom>
            <a:avLst/>
            <a:gdLst>
              <a:gd name="connsiteX0" fmla="*/ 0 w 6080464"/>
              <a:gd name="connsiteY0" fmla="*/ 0 h 5601810"/>
              <a:gd name="connsiteX1" fmla="*/ 6080464 w 6080464"/>
              <a:gd name="connsiteY1" fmla="*/ 0 h 5601810"/>
              <a:gd name="connsiteX2" fmla="*/ 6080464 w 6080464"/>
              <a:gd name="connsiteY2" fmla="*/ 5601810 h 5601810"/>
              <a:gd name="connsiteX3" fmla="*/ 0 w 6080464"/>
              <a:gd name="connsiteY3" fmla="*/ 5601810 h 5601810"/>
            </a:gdLst>
            <a:ahLst/>
            <a:cxnLst/>
            <a:rect l="l" t="t" r="r" b="b"/>
            <a:pathLst>
              <a:path w="6080464" h="5601810">
                <a:moveTo>
                  <a:pt x="0" y="0"/>
                </a:moveTo>
                <a:lnTo>
                  <a:pt x="6080464" y="0"/>
                </a:lnTo>
                <a:lnTo>
                  <a:pt x="6080464" y="5601810"/>
                </a:lnTo>
                <a:lnTo>
                  <a:pt x="0" y="560181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rot="12155907">
            <a:off x="9902822" y="4768117"/>
            <a:ext cx="1150698" cy="948278"/>
          </a:xfrm>
          <a:custGeom>
            <a:avLst/>
            <a:gdLst>
              <a:gd name="connsiteX0" fmla="*/ 1150698 w 1150698"/>
              <a:gd name="connsiteY0" fmla="*/ 203942 h 948278"/>
              <a:gd name="connsiteX1" fmla="*/ 16470 w 1150698"/>
              <a:gd name="connsiteY1" fmla="*/ 948279 h 948278"/>
            </a:gdLst>
            <a:ahLst/>
            <a:cxnLst/>
            <a:rect l="l" t="t" r="r" b="b"/>
            <a:pathLst>
              <a:path w="1150698" h="948278">
                <a:moveTo>
                  <a:pt x="1150698" y="203942"/>
                </a:moveTo>
                <a:cubicBezTo>
                  <a:pt x="1150698" y="203942"/>
                  <a:pt x="-160753" y="-587655"/>
                  <a:pt x="16470" y="948279"/>
                </a:cubicBezTo>
              </a:path>
            </a:pathLst>
          </a:custGeom>
          <a:noFill/>
          <a:ln w="11760" cap="flat">
            <a:solidFill>
              <a:schemeClr val="tx1">
                <a:lumMod val="75000"/>
                <a:lumOff val="25000"/>
                <a:alpha val="100000"/>
              </a:schemeClr>
            </a:solidFill>
            <a:prstDash val="dash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717522" flipH="1">
            <a:off x="11097259" y="4837452"/>
            <a:ext cx="168198" cy="14499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9517313" y="5207965"/>
            <a:ext cx="771217" cy="77121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2625920" y="2077032"/>
            <a:ext cx="3628886" cy="959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rnd">
            <a:noFill/>
            <a:round/>
          </a:ln>
          <a:effectLst/>
        </p:spPr>
        <p:txBody>
          <a:bodyPr vert="horz" wrap="square" lIns="109728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00988" y="1954713"/>
            <a:ext cx="1465711" cy="3406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2000">
                <a:schemeClr val="accent2"/>
              </a:gs>
            </a:gsLst>
            <a:lin ang="2700000" scaled="0"/>
          </a:gradFill>
          <a:ln w="12700" cap="rnd">
            <a:noFill/>
            <a:round/>
          </a:ln>
          <a:effectLst>
            <a:outerShdw blurRad="254000" dist="114300" dir="5400000" sx="94000" sy="94000" algn="t" rotWithShape="0">
              <a:schemeClr val="accent2">
                <a:alpha val="22000"/>
              </a:schemeClr>
            </a:outerShdw>
          </a:effectLst>
        </p:spPr>
        <p:txBody>
          <a:bodyPr vert="horz" wrap="square" lIns="109728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46481" y="1925399"/>
            <a:ext cx="974725" cy="3992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2025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71159" y="2079758"/>
            <a:ext cx="90538" cy="9053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205989" y="2079758"/>
            <a:ext cx="90538" cy="9053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1192756">
            <a:off x="461156" y="1088552"/>
            <a:ext cx="80682" cy="8068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361201">
            <a:off x="-329474" y="1087487"/>
            <a:ext cx="820987" cy="364103"/>
          </a:xfrm>
          <a:custGeom>
            <a:avLst/>
            <a:gdLst>
              <a:gd name="connsiteX0" fmla="*/ 820987 w 820987"/>
              <a:gd name="connsiteY0" fmla="*/ 0 h 364103"/>
              <a:gd name="connsiteX1" fmla="*/ 117602 w 820987"/>
              <a:gd name="connsiteY1" fmla="*/ 120580 h 364103"/>
              <a:gd name="connsiteX2" fmla="*/ 17119 w 820987"/>
              <a:gd name="connsiteY2" fmla="*/ 351692 h 364103"/>
              <a:gd name="connsiteX3" fmla="*/ 298473 w 820987"/>
              <a:gd name="connsiteY3" fmla="*/ 311499 h 364103"/>
              <a:gd name="connsiteX4" fmla="*/ 700407 w 820987"/>
              <a:gd name="connsiteY4" fmla="*/ 130628 h 364103"/>
            </a:gdLst>
            <a:ahLst/>
            <a:cxnLst/>
            <a:rect l="l" t="t" r="r" b="b"/>
            <a:pathLst>
              <a:path w="820987" h="364103">
                <a:moveTo>
                  <a:pt x="820987" y="0"/>
                </a:moveTo>
                <a:cubicBezTo>
                  <a:pt x="536283" y="30982"/>
                  <a:pt x="251580" y="61965"/>
                  <a:pt x="117602" y="120580"/>
                </a:cubicBezTo>
                <a:cubicBezTo>
                  <a:pt x="-16376" y="179195"/>
                  <a:pt x="-13026" y="319872"/>
                  <a:pt x="17119" y="351692"/>
                </a:cubicBezTo>
                <a:cubicBezTo>
                  <a:pt x="47264" y="383512"/>
                  <a:pt x="184592" y="348343"/>
                  <a:pt x="298473" y="311499"/>
                </a:cubicBezTo>
                <a:cubicBezTo>
                  <a:pt x="412354" y="274655"/>
                  <a:pt x="556380" y="202641"/>
                  <a:pt x="700407" y="130628"/>
                </a:cubicBezTo>
              </a:path>
            </a:pathLst>
          </a:custGeom>
          <a:noFill/>
          <a:ln w="19050" cap="sq">
            <a:solidFill>
              <a:schemeClr val="accent1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92977" y="2335299"/>
            <a:ext cx="842114" cy="842114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lumMod val="40000"/>
                  <a:lumOff val="6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3845497">
            <a:off x="10486724" y="1311003"/>
            <a:ext cx="816127" cy="816127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93000">
                <a:schemeClr val="accent1">
                  <a:lumMod val="40000"/>
                  <a:lumOff val="6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76837" y="2497629"/>
            <a:ext cx="2542826" cy="97518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Part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199742" y="1608629"/>
            <a:ext cx="1713906" cy="186418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78183" y="5224699"/>
            <a:ext cx="8646939" cy="9764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solidFill>
                    <a:srgbClr val="077DF3">
                      <a:alpha val="30000"/>
                    </a:srgbClr>
                  </a:solidFill>
                </a:ln>
                <a:solidFill>
                  <a:srgbClr val="CCE5FE">
                    <a:alpha val="15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GoBang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8378" y="112594"/>
            <a:ext cx="11995245" cy="6632812"/>
          </a:xfrm>
          <a:prstGeom prst="roundRect">
            <a:avLst>
              <a:gd name="adj" fmla="val 127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245887" y="2030458"/>
            <a:ext cx="4561408" cy="3363696"/>
          </a:xfrm>
          <a:prstGeom prst="roundRect">
            <a:avLst>
              <a:gd name="adj" fmla="val 597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508000" sx="101000" sy="101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067152" y="2030458"/>
            <a:ext cx="420436" cy="587985"/>
          </a:xfrm>
          <a:custGeom>
            <a:avLst/>
            <a:gdLst>
              <a:gd name="connsiteX0" fmla="*/ 0 w 504000"/>
              <a:gd name="connsiteY0" fmla="*/ 0 h 704850"/>
              <a:gd name="connsiteX1" fmla="*/ 504000 w 504000"/>
              <a:gd name="connsiteY1" fmla="*/ 0 h 704850"/>
              <a:gd name="connsiteX2" fmla="*/ 504000 w 504000"/>
              <a:gd name="connsiteY2" fmla="*/ 704850 h 704850"/>
              <a:gd name="connsiteX3" fmla="*/ 252000 w 504000"/>
              <a:gd name="connsiteY3" fmla="*/ 481488 h 704850"/>
              <a:gd name="connsiteX4" fmla="*/ 0 w 504000"/>
              <a:gd name="connsiteY4" fmla="*/ 704850 h 704850"/>
              <a:gd name="connsiteX5" fmla="*/ 0 w 504000"/>
              <a:gd name="connsiteY5" fmla="*/ 0 h 704850"/>
            </a:gdLst>
            <a:ahLst/>
            <a:cxnLst/>
            <a:rect l="l" t="t" r="r" b="b"/>
            <a:pathLst>
              <a:path w="504000" h="704850">
                <a:moveTo>
                  <a:pt x="0" y="0"/>
                </a:moveTo>
                <a:lnTo>
                  <a:pt x="504000" y="0"/>
                </a:lnTo>
                <a:lnTo>
                  <a:pt x="504000" y="704850"/>
                </a:lnTo>
                <a:lnTo>
                  <a:pt x="252000" y="481488"/>
                </a:lnTo>
                <a:lnTo>
                  <a:pt x="0" y="7048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96396" y="3340141"/>
            <a:ext cx="2702242" cy="14296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9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实现基于MCTS（蒙特卡洛树搜索）与价值网络和策略网络的五子棋对战脚本</a:t>
            </a:r>
            <a:r>
              <a:rPr kumimoji="1" lang="en-US" altLang="zh-CN" sz="19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2396396" y="2333625"/>
            <a:ext cx="2914214" cy="6989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77DF3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项目目标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577551"/>
            <a:ext cx="795967" cy="426951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1577551"/>
            <a:ext cx="273054" cy="42695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63659" y="1577551"/>
            <a:ext cx="190951" cy="42695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78922" y="3162943"/>
            <a:ext cx="1098727" cy="1098727"/>
          </a:xfrm>
          <a:prstGeom prst="ellipse">
            <a:avLst/>
          </a:prstGeom>
          <a:solidFill>
            <a:schemeClr val="bg1"/>
          </a:solidFill>
          <a:ln w="2540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alpha val="96000"/>
                  </a:schemeClr>
                </a:gs>
              </a:gsLst>
              <a:lin ang="2700000" scaled="0"/>
            </a:gradFill>
            <a:miter/>
          </a:ln>
          <a:effectLst>
            <a:outerShdw blurRad="1270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295638" y="3501385"/>
            <a:ext cx="465294" cy="42184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959865" y="2030458"/>
            <a:ext cx="4561408" cy="3363696"/>
          </a:xfrm>
          <a:prstGeom prst="roundRect">
            <a:avLst>
              <a:gd name="adj" fmla="val 597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508000" sx="101000" sy="101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781130" y="2030458"/>
            <a:ext cx="420436" cy="587985"/>
          </a:xfrm>
          <a:custGeom>
            <a:avLst/>
            <a:gdLst>
              <a:gd name="connsiteX0" fmla="*/ 0 w 504000"/>
              <a:gd name="connsiteY0" fmla="*/ 0 h 704850"/>
              <a:gd name="connsiteX1" fmla="*/ 504000 w 504000"/>
              <a:gd name="connsiteY1" fmla="*/ 0 h 704850"/>
              <a:gd name="connsiteX2" fmla="*/ 504000 w 504000"/>
              <a:gd name="connsiteY2" fmla="*/ 704850 h 704850"/>
              <a:gd name="connsiteX3" fmla="*/ 252000 w 504000"/>
              <a:gd name="connsiteY3" fmla="*/ 481488 h 704850"/>
              <a:gd name="connsiteX4" fmla="*/ 0 w 504000"/>
              <a:gd name="connsiteY4" fmla="*/ 704850 h 704850"/>
              <a:gd name="connsiteX5" fmla="*/ 0 w 504000"/>
              <a:gd name="connsiteY5" fmla="*/ 0 h 704850"/>
            </a:gdLst>
            <a:ahLst/>
            <a:cxnLst/>
            <a:rect l="l" t="t" r="r" b="b"/>
            <a:pathLst>
              <a:path w="504000" h="704850">
                <a:moveTo>
                  <a:pt x="0" y="0"/>
                </a:moveTo>
                <a:lnTo>
                  <a:pt x="504000" y="0"/>
                </a:lnTo>
                <a:lnTo>
                  <a:pt x="504000" y="704850"/>
                </a:lnTo>
                <a:lnTo>
                  <a:pt x="252000" y="481488"/>
                </a:lnTo>
                <a:lnTo>
                  <a:pt x="0" y="7048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10374" y="3365541"/>
            <a:ext cx="2914214" cy="14042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9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准确</a:t>
            </a:r>
            <a:r>
              <a:rPr kumimoji="1" lang="en-US" altLang="zh-CN" sz="19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复现MCTS（蒙特卡洛树搜索）算法和价值网络、策略网络算法</a:t>
            </a:r>
            <a:r>
              <a:rPr kumimoji="1" lang="zh-CN" altLang="en-US" sz="19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并实现较高胜率</a:t>
            </a:r>
            <a:r>
              <a:rPr kumimoji="1" lang="en-US" altLang="zh-CN" sz="19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110374" y="2333625"/>
            <a:ext cx="2914214" cy="6989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77DF3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技术挑战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374378" y="1577551"/>
            <a:ext cx="795967" cy="426951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374378" y="1577551"/>
            <a:ext cx="273054" cy="42695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777637" y="1577551"/>
            <a:ext cx="190951" cy="42695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92900" y="3162943"/>
            <a:ext cx="1098727" cy="1098727"/>
          </a:xfrm>
          <a:prstGeom prst="ellipse">
            <a:avLst/>
          </a:prstGeom>
          <a:solidFill>
            <a:schemeClr val="bg1"/>
          </a:solidFill>
          <a:ln w="2540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alpha val="96000"/>
                  </a:schemeClr>
                </a:gs>
              </a:gsLst>
              <a:lin ang="2700000" scaled="0"/>
            </a:gradFill>
            <a:miter/>
          </a:ln>
          <a:effectLst>
            <a:outerShdw blurRad="1270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012619" y="3482628"/>
            <a:ext cx="459288" cy="45935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16663" y="109280"/>
            <a:ext cx="627320" cy="62732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05711" y="198328"/>
            <a:ext cx="449224" cy="449224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5400000">
            <a:off x="10818353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5400000">
            <a:off x="11048700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5400000">
            <a:off x="11279047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54935" y="109280"/>
            <a:ext cx="10840453" cy="481263"/>
          </a:xfrm>
          <a:custGeom>
            <a:avLst/>
            <a:gdLst>
              <a:gd name="connsiteX0" fmla="*/ 0 w 10840453"/>
              <a:gd name="connsiteY0" fmla="*/ 0 h 481263"/>
              <a:gd name="connsiteX1" fmla="*/ 9264316 w 10840453"/>
              <a:gd name="connsiteY1" fmla="*/ 0 h 481263"/>
              <a:gd name="connsiteX2" fmla="*/ 9745579 w 10840453"/>
              <a:gd name="connsiteY2" fmla="*/ 481263 h 481263"/>
              <a:gd name="connsiteX3" fmla="*/ 10840453 w 10840453"/>
              <a:gd name="connsiteY3" fmla="*/ 481263 h 481263"/>
            </a:gdLst>
            <a:ahLst/>
            <a:cxnLst/>
            <a:rect l="l" t="t" r="r" b="b"/>
            <a:pathLst>
              <a:path w="10840453" h="481263">
                <a:moveTo>
                  <a:pt x="0" y="0"/>
                </a:moveTo>
                <a:lnTo>
                  <a:pt x="9264316" y="0"/>
                </a:lnTo>
                <a:lnTo>
                  <a:pt x="9745579" y="481263"/>
                </a:lnTo>
                <a:lnTo>
                  <a:pt x="10840453" y="481263"/>
                </a:ln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58360" y="184448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项目背景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5400000">
            <a:off x="370023" y="350213"/>
            <a:ext cx="168728" cy="145455"/>
          </a:xfrm>
          <a:prstGeom prst="triangle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8378" y="112594"/>
            <a:ext cx="11995245" cy="6632812"/>
          </a:xfrm>
          <a:prstGeom prst="roundRect">
            <a:avLst>
              <a:gd name="adj" fmla="val 127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2012200"/>
            <a:ext cx="10858500" cy="3240000"/>
          </a:xfrm>
          <a:prstGeom prst="roundRect">
            <a:avLst>
              <a:gd name="adj" fmla="val 6002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933171" y="1624578"/>
            <a:ext cx="3285854" cy="3939044"/>
          </a:xfrm>
          <a:custGeom>
            <a:avLst/>
            <a:gdLst>
              <a:gd name="connsiteX0" fmla="*/ 3143250 w 4284811"/>
              <a:gd name="connsiteY0" fmla="*/ 5085017 h 6064091"/>
              <a:gd name="connsiteX1" fmla="*/ 3099435 w 4284811"/>
              <a:gd name="connsiteY1" fmla="*/ 5543550 h 6064091"/>
              <a:gd name="connsiteX2" fmla="*/ 3286125 w 4284811"/>
              <a:gd name="connsiteY2" fmla="*/ 5926836 h 6064091"/>
              <a:gd name="connsiteX3" fmla="*/ 2559749 w 4284811"/>
              <a:gd name="connsiteY3" fmla="*/ 6064092 h 6064091"/>
              <a:gd name="connsiteX4" fmla="*/ 339662 w 4284811"/>
              <a:gd name="connsiteY4" fmla="*/ 6064092 h 6064091"/>
              <a:gd name="connsiteX5" fmla="*/ 0 w 4284811"/>
              <a:gd name="connsiteY5" fmla="*/ 5724525 h 6064091"/>
              <a:gd name="connsiteX6" fmla="*/ 0 w 4284811"/>
              <a:gd name="connsiteY6" fmla="*/ 339662 h 6064091"/>
              <a:gd name="connsiteX7" fmla="*/ 339662 w 4284811"/>
              <a:gd name="connsiteY7" fmla="*/ 0 h 6064091"/>
              <a:gd name="connsiteX8" fmla="*/ 3941445 w 4284811"/>
              <a:gd name="connsiteY8" fmla="*/ 0 h 6064091"/>
              <a:gd name="connsiteX9" fmla="*/ 4281107 w 4284811"/>
              <a:gd name="connsiteY9" fmla="*/ 337852 h 6064091"/>
              <a:gd name="connsiteX10" fmla="*/ 4279011 w 4284811"/>
              <a:gd name="connsiteY10" fmla="*/ 2657951 h 6064091"/>
              <a:gd name="connsiteX11" fmla="*/ 4190714 w 4284811"/>
              <a:gd name="connsiteY11" fmla="*/ 3344609 h 6064091"/>
              <a:gd name="connsiteX12" fmla="*/ 3143250 w 4284811"/>
              <a:gd name="connsiteY12" fmla="*/ 5085017 h 6064091"/>
            </a:gdLst>
            <a:ahLst/>
            <a:cxnLst/>
            <a:rect l="l" t="t" r="r" b="b"/>
            <a:pathLst>
              <a:path w="4284811" h="6064091">
                <a:moveTo>
                  <a:pt x="3143250" y="5085017"/>
                </a:moveTo>
                <a:cubicBezTo>
                  <a:pt x="3011281" y="5203032"/>
                  <a:pt x="2992203" y="5402676"/>
                  <a:pt x="3099435" y="5543550"/>
                </a:cubicBezTo>
                <a:cubicBezTo>
                  <a:pt x="3209925" y="5688235"/>
                  <a:pt x="3315843" y="5854732"/>
                  <a:pt x="3286125" y="5926836"/>
                </a:cubicBezTo>
                <a:cubicBezTo>
                  <a:pt x="3228975" y="6064092"/>
                  <a:pt x="3133725" y="6064092"/>
                  <a:pt x="2559749" y="6064092"/>
                </a:cubicBezTo>
                <a:lnTo>
                  <a:pt x="339662" y="6064092"/>
                </a:lnTo>
                <a:cubicBezTo>
                  <a:pt x="152130" y="6064044"/>
                  <a:pt x="105" y="5912053"/>
                  <a:pt x="0" y="5724525"/>
                </a:cubicBezTo>
                <a:lnTo>
                  <a:pt x="0" y="339662"/>
                </a:lnTo>
                <a:cubicBezTo>
                  <a:pt x="53" y="152093"/>
                  <a:pt x="152093" y="53"/>
                  <a:pt x="339662" y="0"/>
                </a:cubicBezTo>
                <a:lnTo>
                  <a:pt x="3941445" y="0"/>
                </a:lnTo>
                <a:cubicBezTo>
                  <a:pt x="4128335" y="-3"/>
                  <a:pt x="4280107" y="150969"/>
                  <a:pt x="4281107" y="337852"/>
                </a:cubicBezTo>
                <a:cubicBezTo>
                  <a:pt x="4284155" y="895160"/>
                  <a:pt x="4288536" y="2010061"/>
                  <a:pt x="4279011" y="2657951"/>
                </a:cubicBezTo>
                <a:cubicBezTo>
                  <a:pt x="4275392" y="2902649"/>
                  <a:pt x="4221861" y="3200400"/>
                  <a:pt x="4190714" y="3344609"/>
                </a:cubicBezTo>
                <a:cubicBezTo>
                  <a:pt x="4005358" y="4202716"/>
                  <a:pt x="3467100" y="4795076"/>
                  <a:pt x="3143250" y="5085017"/>
                </a:cubicBezTo>
                <a:close/>
              </a:path>
            </a:pathLst>
          </a:custGeom>
          <a:gradFill>
            <a:gsLst>
              <a:gs pos="4000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134931" y="4029087"/>
            <a:ext cx="921370" cy="1445378"/>
          </a:xfrm>
          <a:custGeom>
            <a:avLst/>
            <a:gdLst>
              <a:gd name="connsiteX0" fmla="*/ 0 w 1201483"/>
              <a:gd name="connsiteY0" fmla="*/ 1588008 h 2225135"/>
              <a:gd name="connsiteX1" fmla="*/ 398240 w 1201483"/>
              <a:gd name="connsiteY1" fmla="*/ 2225135 h 2225135"/>
              <a:gd name="connsiteX2" fmla="*/ 1201483 w 1201483"/>
              <a:gd name="connsiteY2" fmla="*/ 0 h 2225135"/>
              <a:gd name="connsiteX3" fmla="*/ 0 w 1201483"/>
              <a:gd name="connsiteY3" fmla="*/ 1588008 h 2225135"/>
            </a:gdLst>
            <a:ahLst/>
            <a:cxnLst/>
            <a:rect l="l" t="t" r="r" b="b"/>
            <a:pathLst>
              <a:path w="1201483" h="2225135">
                <a:moveTo>
                  <a:pt x="0" y="1588008"/>
                </a:moveTo>
                <a:cubicBezTo>
                  <a:pt x="0" y="1588008"/>
                  <a:pt x="456438" y="2085023"/>
                  <a:pt x="398240" y="2225135"/>
                </a:cubicBezTo>
                <a:cubicBezTo>
                  <a:pt x="653796" y="1604772"/>
                  <a:pt x="837247" y="1073087"/>
                  <a:pt x="1201483" y="0"/>
                </a:cubicBezTo>
                <a:cubicBezTo>
                  <a:pt x="836581" y="1030510"/>
                  <a:pt x="0" y="1588008"/>
                  <a:pt x="0" y="1588008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1075" y="4664405"/>
            <a:ext cx="6320530" cy="173498"/>
          </a:xfrm>
          <a:custGeom>
            <a:avLst/>
            <a:gdLst>
              <a:gd name="connsiteX0" fmla="*/ 12192000 w 12192000"/>
              <a:gd name="connsiteY0" fmla="*/ 0 h 318313"/>
              <a:gd name="connsiteX1" fmla="*/ 0 w 12192000"/>
              <a:gd name="connsiteY1" fmla="*/ 0 h 318313"/>
              <a:gd name="connsiteX2" fmla="*/ 0 w 12192000"/>
              <a:gd name="connsiteY2" fmla="*/ 114112 h 318313"/>
              <a:gd name="connsiteX3" fmla="*/ 11795610 w 12192000"/>
              <a:gd name="connsiteY3" fmla="*/ 114112 h 318313"/>
              <a:gd name="connsiteX4" fmla="*/ 11795610 w 12192000"/>
              <a:gd name="connsiteY4" fmla="*/ 318313 h 318313"/>
              <a:gd name="connsiteX5" fmla="*/ 12192000 w 12192000"/>
              <a:gd name="connsiteY5" fmla="*/ 0 h 318313"/>
            </a:gdLst>
            <a:ahLst/>
            <a:cxnLst/>
            <a:rect l="l" t="t" r="r" b="b"/>
            <a:pathLst>
              <a:path w="12192000" h="318313">
                <a:moveTo>
                  <a:pt x="12192000" y="0"/>
                </a:moveTo>
                <a:lnTo>
                  <a:pt x="0" y="0"/>
                </a:lnTo>
                <a:lnTo>
                  <a:pt x="0" y="114112"/>
                </a:lnTo>
                <a:lnTo>
                  <a:pt x="11795610" y="114112"/>
                </a:lnTo>
                <a:lnTo>
                  <a:pt x="11795610" y="318313"/>
                </a:lnTo>
                <a:lnTo>
                  <a:pt x="1219200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1"/>
              </a:gs>
            </a:gsLst>
            <a:lin ang="0" scaled="0"/>
          </a:gra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11605" y="3496178"/>
            <a:ext cx="6120000" cy="8589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探索MCTS与神经网络结合在棋类游戏中的应用。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211605" y="2522469"/>
            <a:ext cx="6120000" cy="36938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学术价值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252598" y="3238436"/>
            <a:ext cx="2520000" cy="11304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为复杂决策问题提供高效解决方案。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52598" y="1855773"/>
            <a:ext cx="2520000" cy="88621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实际应用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6663" y="109280"/>
            <a:ext cx="627320" cy="62732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05711" y="198328"/>
            <a:ext cx="449224" cy="449224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>
            <a:off x="10818353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11048700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>
            <a:off x="11279047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54935" y="109280"/>
            <a:ext cx="10840453" cy="481263"/>
          </a:xfrm>
          <a:custGeom>
            <a:avLst/>
            <a:gdLst>
              <a:gd name="connsiteX0" fmla="*/ 0 w 10840453"/>
              <a:gd name="connsiteY0" fmla="*/ 0 h 481263"/>
              <a:gd name="connsiteX1" fmla="*/ 9264316 w 10840453"/>
              <a:gd name="connsiteY1" fmla="*/ 0 h 481263"/>
              <a:gd name="connsiteX2" fmla="*/ 9745579 w 10840453"/>
              <a:gd name="connsiteY2" fmla="*/ 481263 h 481263"/>
              <a:gd name="connsiteX3" fmla="*/ 10840453 w 10840453"/>
              <a:gd name="connsiteY3" fmla="*/ 481263 h 481263"/>
            </a:gdLst>
            <a:ahLst/>
            <a:cxnLst/>
            <a:rect l="l" t="t" r="r" b="b"/>
            <a:pathLst>
              <a:path w="10840453" h="481263">
                <a:moveTo>
                  <a:pt x="0" y="0"/>
                </a:moveTo>
                <a:lnTo>
                  <a:pt x="9264316" y="0"/>
                </a:lnTo>
                <a:lnTo>
                  <a:pt x="9745579" y="481263"/>
                </a:lnTo>
                <a:lnTo>
                  <a:pt x="10840453" y="481263"/>
                </a:ln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8360" y="184448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项目意义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>
            <a:off x="370023" y="350213"/>
            <a:ext cx="168728" cy="145455"/>
          </a:xfrm>
          <a:prstGeom prst="triangle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"/>
          <p:cNvPicPr>
            <a:picLocks noChangeAspect="1"/>
          </p:cNvPicPr>
          <p:nvPr/>
        </p:nvPicPr>
        <p:blipFill>
          <a:blip r:embed="rId2">
            <a:alphaModFix amt="14000"/>
          </a:blip>
          <a:srcRect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21410140">
            <a:off x="617538" y="902368"/>
            <a:ext cx="10944225" cy="5379788"/>
          </a:xfrm>
          <a:prstGeom prst="roundRect">
            <a:avLst>
              <a:gd name="adj" fmla="val 1275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17538" y="902368"/>
            <a:ext cx="10944225" cy="5379788"/>
          </a:xfrm>
          <a:prstGeom prst="roundRect">
            <a:avLst>
              <a:gd name="adj" fmla="val 127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86593" y="3817537"/>
            <a:ext cx="5353917" cy="13774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77DF3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技术方案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994478" y="1503947"/>
            <a:ext cx="4319337" cy="4319337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"/>
          <p:cNvPicPr>
            <a:picLocks noChangeAspect="1"/>
          </p:cNvPicPr>
          <p:nvPr/>
        </p:nvPicPr>
        <p:blipFill>
          <a:blip r:embed="rId3">
            <a:alphaModFix/>
          </a:blip>
          <a:srcRect l="1663" t="3302" b="6102"/>
          <a:stretch>
            <a:fillRect/>
          </a:stretch>
        </p:blipFill>
        <p:spPr>
          <a:xfrm>
            <a:off x="6521119" y="1353015"/>
            <a:ext cx="5021456" cy="4626167"/>
          </a:xfrm>
          <a:custGeom>
            <a:avLst/>
            <a:gdLst>
              <a:gd name="connsiteX0" fmla="*/ 0 w 6080464"/>
              <a:gd name="connsiteY0" fmla="*/ 0 h 5601810"/>
              <a:gd name="connsiteX1" fmla="*/ 6080464 w 6080464"/>
              <a:gd name="connsiteY1" fmla="*/ 0 h 5601810"/>
              <a:gd name="connsiteX2" fmla="*/ 6080464 w 6080464"/>
              <a:gd name="connsiteY2" fmla="*/ 5601810 h 5601810"/>
              <a:gd name="connsiteX3" fmla="*/ 0 w 6080464"/>
              <a:gd name="connsiteY3" fmla="*/ 5601810 h 5601810"/>
            </a:gdLst>
            <a:ahLst/>
            <a:cxnLst/>
            <a:rect l="l" t="t" r="r" b="b"/>
            <a:pathLst>
              <a:path w="6080464" h="5601810">
                <a:moveTo>
                  <a:pt x="0" y="0"/>
                </a:moveTo>
                <a:lnTo>
                  <a:pt x="6080464" y="0"/>
                </a:lnTo>
                <a:lnTo>
                  <a:pt x="6080464" y="5601810"/>
                </a:lnTo>
                <a:lnTo>
                  <a:pt x="0" y="560181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rot="12155907">
            <a:off x="9902822" y="4768117"/>
            <a:ext cx="1150698" cy="948278"/>
          </a:xfrm>
          <a:custGeom>
            <a:avLst/>
            <a:gdLst>
              <a:gd name="connsiteX0" fmla="*/ 1150698 w 1150698"/>
              <a:gd name="connsiteY0" fmla="*/ 203942 h 948278"/>
              <a:gd name="connsiteX1" fmla="*/ 16470 w 1150698"/>
              <a:gd name="connsiteY1" fmla="*/ 948279 h 948278"/>
            </a:gdLst>
            <a:ahLst/>
            <a:cxnLst/>
            <a:rect l="l" t="t" r="r" b="b"/>
            <a:pathLst>
              <a:path w="1150698" h="948278">
                <a:moveTo>
                  <a:pt x="1150698" y="203942"/>
                </a:moveTo>
                <a:cubicBezTo>
                  <a:pt x="1150698" y="203942"/>
                  <a:pt x="-160753" y="-587655"/>
                  <a:pt x="16470" y="948279"/>
                </a:cubicBezTo>
              </a:path>
            </a:pathLst>
          </a:custGeom>
          <a:noFill/>
          <a:ln w="11760" cap="flat">
            <a:solidFill>
              <a:schemeClr val="tx1">
                <a:lumMod val="75000"/>
                <a:lumOff val="25000"/>
                <a:alpha val="100000"/>
              </a:schemeClr>
            </a:solidFill>
            <a:prstDash val="dash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717522" flipH="1">
            <a:off x="11097259" y="4837452"/>
            <a:ext cx="168198" cy="14499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9517313" y="5207965"/>
            <a:ext cx="771217" cy="77121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2625920" y="2077032"/>
            <a:ext cx="3628886" cy="959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rnd">
            <a:noFill/>
            <a:round/>
          </a:ln>
          <a:effectLst/>
        </p:spPr>
        <p:txBody>
          <a:bodyPr vert="horz" wrap="square" lIns="109728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00988" y="1954713"/>
            <a:ext cx="1465711" cy="3406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2000">
                <a:schemeClr val="accent2"/>
              </a:gs>
            </a:gsLst>
            <a:lin ang="2700000" scaled="0"/>
          </a:gradFill>
          <a:ln w="12700" cap="rnd">
            <a:noFill/>
            <a:round/>
          </a:ln>
          <a:effectLst>
            <a:outerShdw blurRad="254000" dist="114300" dir="5400000" sx="94000" sy="94000" algn="t" rotWithShape="0">
              <a:schemeClr val="accent2">
                <a:alpha val="22000"/>
              </a:schemeClr>
            </a:outerShdw>
          </a:effectLst>
        </p:spPr>
        <p:txBody>
          <a:bodyPr vert="horz" wrap="square" lIns="109728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46481" y="1925399"/>
            <a:ext cx="974725" cy="3992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2025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71159" y="2079758"/>
            <a:ext cx="90538" cy="9053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205989" y="2079758"/>
            <a:ext cx="90538" cy="9053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1192756">
            <a:off x="461156" y="1088552"/>
            <a:ext cx="80682" cy="8068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361201">
            <a:off x="-329474" y="1087487"/>
            <a:ext cx="820987" cy="364103"/>
          </a:xfrm>
          <a:custGeom>
            <a:avLst/>
            <a:gdLst>
              <a:gd name="connsiteX0" fmla="*/ 820987 w 820987"/>
              <a:gd name="connsiteY0" fmla="*/ 0 h 364103"/>
              <a:gd name="connsiteX1" fmla="*/ 117602 w 820987"/>
              <a:gd name="connsiteY1" fmla="*/ 120580 h 364103"/>
              <a:gd name="connsiteX2" fmla="*/ 17119 w 820987"/>
              <a:gd name="connsiteY2" fmla="*/ 351692 h 364103"/>
              <a:gd name="connsiteX3" fmla="*/ 298473 w 820987"/>
              <a:gd name="connsiteY3" fmla="*/ 311499 h 364103"/>
              <a:gd name="connsiteX4" fmla="*/ 700407 w 820987"/>
              <a:gd name="connsiteY4" fmla="*/ 130628 h 364103"/>
            </a:gdLst>
            <a:ahLst/>
            <a:cxnLst/>
            <a:rect l="l" t="t" r="r" b="b"/>
            <a:pathLst>
              <a:path w="820987" h="364103">
                <a:moveTo>
                  <a:pt x="820987" y="0"/>
                </a:moveTo>
                <a:cubicBezTo>
                  <a:pt x="536283" y="30982"/>
                  <a:pt x="251580" y="61965"/>
                  <a:pt x="117602" y="120580"/>
                </a:cubicBezTo>
                <a:cubicBezTo>
                  <a:pt x="-16376" y="179195"/>
                  <a:pt x="-13026" y="319872"/>
                  <a:pt x="17119" y="351692"/>
                </a:cubicBezTo>
                <a:cubicBezTo>
                  <a:pt x="47264" y="383512"/>
                  <a:pt x="184592" y="348343"/>
                  <a:pt x="298473" y="311499"/>
                </a:cubicBezTo>
                <a:cubicBezTo>
                  <a:pt x="412354" y="274655"/>
                  <a:pt x="556380" y="202641"/>
                  <a:pt x="700407" y="130628"/>
                </a:cubicBezTo>
              </a:path>
            </a:pathLst>
          </a:custGeom>
          <a:noFill/>
          <a:ln w="19050" cap="sq">
            <a:solidFill>
              <a:schemeClr val="accent1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92977" y="2335299"/>
            <a:ext cx="842114" cy="842114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lumMod val="40000"/>
                  <a:lumOff val="6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3845497">
            <a:off x="10486724" y="1311003"/>
            <a:ext cx="816127" cy="816127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93000">
                <a:schemeClr val="accent1">
                  <a:lumMod val="40000"/>
                  <a:lumOff val="6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76837" y="2523029"/>
            <a:ext cx="2542826" cy="94978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Part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199742" y="1608629"/>
            <a:ext cx="1713906" cy="186418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02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78183" y="5224699"/>
            <a:ext cx="8646939" cy="9764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solidFill>
                    <a:srgbClr val="077DF3">
                      <a:alpha val="30000"/>
                    </a:srgbClr>
                  </a:solidFill>
                </a:ln>
                <a:solidFill>
                  <a:srgbClr val="CCE5FE">
                    <a:alpha val="15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GoBang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8378" y="112594"/>
            <a:ext cx="11995245" cy="6632812"/>
          </a:xfrm>
          <a:prstGeom prst="roundRect">
            <a:avLst>
              <a:gd name="adj" fmla="val 127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443433" y="4973478"/>
            <a:ext cx="1871969" cy="1871969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50000"/>
                </a:schemeClr>
              </a:gs>
              <a:gs pos="76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422896" y="408788"/>
            <a:ext cx="2458425" cy="245842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50000"/>
                </a:schemeClr>
              </a:gs>
              <a:gs pos="76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314940">
            <a:off x="1174862" y="1654614"/>
            <a:ext cx="4253780" cy="4253780"/>
          </a:xfrm>
          <a:prstGeom prst="ellipse">
            <a:avLst/>
          </a:prstGeom>
          <a:noFill/>
          <a:ln w="25400" cap="flat">
            <a:gradFill>
              <a:gsLst>
                <a:gs pos="0">
                  <a:schemeClr val="accent1"/>
                </a:gs>
                <a:gs pos="43000">
                  <a:schemeClr val="accent1">
                    <a:alpha val="0"/>
                  </a:schemeClr>
                </a:gs>
                <a:gs pos="5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8100000" scaled="0"/>
            </a:gradFill>
            <a:miter/>
          </a:ln>
          <a:effectLst>
            <a:outerShdw blurRad="736600" dist="241300" dir="18900000" algn="b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834447" flipH="1" flipV="1">
            <a:off x="886152" y="1365904"/>
            <a:ext cx="4831200" cy="4831200"/>
          </a:xfrm>
          <a:prstGeom prst="arc">
            <a:avLst>
              <a:gd name="adj1" fmla="val 6474421"/>
              <a:gd name="adj2" fmla="val 18143798"/>
            </a:avLst>
          </a:prstGeom>
          <a:noFill/>
          <a:ln w="254000" cap="rnd">
            <a:gradFill>
              <a:gsLst>
                <a:gs pos="0">
                  <a:schemeClr val="accent1"/>
                </a:gs>
                <a:gs pos="98000">
                  <a:schemeClr val="accent1">
                    <a:lumMod val="0"/>
                    <a:lumOff val="100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314940">
            <a:off x="6775562" y="1654614"/>
            <a:ext cx="4253780" cy="4253780"/>
          </a:xfrm>
          <a:prstGeom prst="ellipse">
            <a:avLst/>
          </a:prstGeom>
          <a:noFill/>
          <a:ln w="25400" cap="flat">
            <a:gradFill>
              <a:gsLst>
                <a:gs pos="0">
                  <a:schemeClr val="accent1"/>
                </a:gs>
                <a:gs pos="43000">
                  <a:schemeClr val="accent1">
                    <a:alpha val="0"/>
                  </a:schemeClr>
                </a:gs>
                <a:gs pos="5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8100000" scaled="0"/>
            </a:gradFill>
            <a:miter/>
          </a:ln>
          <a:effectLst>
            <a:outerShdw blurRad="736600" dist="241300" dir="18900000" algn="b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834447" flipH="1" flipV="1">
            <a:off x="6486852" y="1365904"/>
            <a:ext cx="4831200" cy="4831200"/>
          </a:xfrm>
          <a:prstGeom prst="arc">
            <a:avLst>
              <a:gd name="adj1" fmla="val 6474421"/>
              <a:gd name="adj2" fmla="val 18143798"/>
            </a:avLst>
          </a:prstGeom>
          <a:noFill/>
          <a:ln w="254000" cap="rnd">
            <a:gradFill>
              <a:gsLst>
                <a:gs pos="0">
                  <a:schemeClr val="accent1"/>
                </a:gs>
                <a:gs pos="98000">
                  <a:schemeClr val="accent1">
                    <a:lumMod val="0"/>
                    <a:lumOff val="100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44656" y="1824408"/>
            <a:ext cx="3914192" cy="3914193"/>
          </a:xfrm>
          <a:prstGeom prst="ellipse">
            <a:avLst/>
          </a:prstGeom>
          <a:gradFill>
            <a:gsLst>
              <a:gs pos="44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miter/>
          </a:ln>
          <a:effectLst>
            <a:outerShdw blurRad="127000" sx="101000" sy="101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886583" y="1366285"/>
            <a:ext cx="4830339" cy="4830439"/>
          </a:xfrm>
          <a:prstGeom prst="arc">
            <a:avLst>
              <a:gd name="adj1" fmla="val 5468337"/>
              <a:gd name="adj2" fmla="val 15458415"/>
            </a:avLst>
          </a:prstGeom>
          <a:noFill/>
          <a:ln w="254000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0"/>
                    <a:lumOff val="100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1362" y="4714908"/>
            <a:ext cx="278346" cy="278346"/>
          </a:xfrm>
          <a:prstGeom prst="donut">
            <a:avLst>
              <a:gd name="adj" fmla="val 953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7161357">
            <a:off x="5409651" y="4434673"/>
            <a:ext cx="355154" cy="355154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/>
              </a:gs>
              <a:gs pos="100000">
                <a:schemeClr val="accent1">
                  <a:alpha val="50000"/>
                </a:schemeClr>
              </a:gs>
            </a:gsLst>
            <a:lin ang="5400000" scaled="0"/>
          </a:gradFill>
          <a:ln w="25400" cap="sq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803167">
            <a:off x="1150426" y="3105040"/>
            <a:ext cx="188091" cy="188091"/>
          </a:xfrm>
          <a:prstGeom prst="ellipse">
            <a:avLst/>
          </a:prstGeom>
          <a:solidFill>
            <a:schemeClr val="accent1"/>
          </a:solidFill>
          <a:ln w="25400" cap="sq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021904" y="2175476"/>
            <a:ext cx="559696" cy="55969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17500" sx="102000" sy="102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164161" y="2322171"/>
            <a:ext cx="275182" cy="266303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852184" y="2872310"/>
            <a:ext cx="2899136" cy="7231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22860" rIns="45720" bIns="2286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77DF3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算法流程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852184" y="3595501"/>
            <a:ext cx="2899136" cy="14809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包括选择、扩展、模拟和回传四个步骤。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945356" y="1824408"/>
            <a:ext cx="3914192" cy="3914193"/>
          </a:xfrm>
          <a:prstGeom prst="ellipse">
            <a:avLst/>
          </a:prstGeom>
          <a:gradFill>
            <a:gsLst>
              <a:gs pos="44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miter/>
          </a:ln>
          <a:effectLst>
            <a:outerShdw blurRad="127000" sx="101000" sy="101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>
            <a:off x="6487283" y="1366285"/>
            <a:ext cx="4830339" cy="4830439"/>
          </a:xfrm>
          <a:prstGeom prst="arc">
            <a:avLst>
              <a:gd name="adj1" fmla="val 5468337"/>
              <a:gd name="adj2" fmla="val 15458415"/>
            </a:avLst>
          </a:prstGeom>
          <a:noFill/>
          <a:ln w="254000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0"/>
                    <a:lumOff val="100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432062" y="4714908"/>
            <a:ext cx="278346" cy="278346"/>
          </a:xfrm>
          <a:prstGeom prst="donut">
            <a:avLst>
              <a:gd name="adj" fmla="val 953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7161357">
            <a:off x="11010351" y="4434673"/>
            <a:ext cx="355154" cy="355154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/>
              </a:gs>
              <a:gs pos="100000">
                <a:schemeClr val="accent1">
                  <a:alpha val="50000"/>
                </a:schemeClr>
              </a:gs>
            </a:gsLst>
            <a:lin ang="5400000" scaled="0"/>
          </a:gradFill>
          <a:ln w="25400" cap="sq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2803167">
            <a:off x="6751126" y="3105040"/>
            <a:ext cx="188091" cy="188091"/>
          </a:xfrm>
          <a:prstGeom prst="ellipse">
            <a:avLst/>
          </a:prstGeom>
          <a:solidFill>
            <a:schemeClr val="accent1"/>
          </a:solidFill>
          <a:ln w="25400" cap="sq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658075" y="2175476"/>
            <a:ext cx="559696" cy="55969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17500" sx="102000" sy="102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488355" y="2872310"/>
            <a:ext cx="2899136" cy="7231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22860" rIns="45720" bIns="2286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77DF3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优化策略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488355" y="3595501"/>
            <a:ext cx="2899136" cy="14809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通过策略网络引导动作选择，减少搜索空间。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799024" y="2316405"/>
            <a:ext cx="277798" cy="277838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16663" y="109280"/>
            <a:ext cx="627320" cy="62732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05711" y="198328"/>
            <a:ext cx="449224" cy="449224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5400000">
            <a:off x="10818353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5400000">
            <a:off x="11048700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5400000">
            <a:off x="11279047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654935" y="109280"/>
            <a:ext cx="10840453" cy="481263"/>
          </a:xfrm>
          <a:custGeom>
            <a:avLst/>
            <a:gdLst>
              <a:gd name="connsiteX0" fmla="*/ 0 w 10840453"/>
              <a:gd name="connsiteY0" fmla="*/ 0 h 481263"/>
              <a:gd name="connsiteX1" fmla="*/ 9264316 w 10840453"/>
              <a:gd name="connsiteY1" fmla="*/ 0 h 481263"/>
              <a:gd name="connsiteX2" fmla="*/ 9745579 w 10840453"/>
              <a:gd name="connsiteY2" fmla="*/ 481263 h 481263"/>
              <a:gd name="connsiteX3" fmla="*/ 10840453 w 10840453"/>
              <a:gd name="connsiteY3" fmla="*/ 481263 h 481263"/>
            </a:gdLst>
            <a:ahLst/>
            <a:cxnLst/>
            <a:rect l="l" t="t" r="r" b="b"/>
            <a:pathLst>
              <a:path w="10840453" h="481263">
                <a:moveTo>
                  <a:pt x="0" y="0"/>
                </a:moveTo>
                <a:lnTo>
                  <a:pt x="9264316" y="0"/>
                </a:lnTo>
                <a:lnTo>
                  <a:pt x="9745579" y="481263"/>
                </a:lnTo>
                <a:lnTo>
                  <a:pt x="10840453" y="481263"/>
                </a:ln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58360" y="184448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MCTS算法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5400000">
            <a:off x="370023" y="350213"/>
            <a:ext cx="168728" cy="145455"/>
          </a:xfrm>
          <a:prstGeom prst="triangle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319B5B-3873-A3E5-4B1F-17AA6D3CE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18498-7B7B-ED81-D79A-258A9DF20BB4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43D6F8A-1CD7-CB84-A8AF-B35D363E0608}"/>
              </a:ext>
            </a:extLst>
          </p:cNvPr>
          <p:cNvSpPr txBox="1"/>
          <p:nvPr/>
        </p:nvSpPr>
        <p:spPr>
          <a:xfrm>
            <a:off x="98378" y="112594"/>
            <a:ext cx="11995245" cy="6632812"/>
          </a:xfrm>
          <a:prstGeom prst="roundRect">
            <a:avLst>
              <a:gd name="adj" fmla="val 127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8ED883A-C909-C64B-F5B1-00750E9E9470}"/>
              </a:ext>
            </a:extLst>
          </p:cNvPr>
          <p:cNvSpPr txBox="1"/>
          <p:nvPr/>
        </p:nvSpPr>
        <p:spPr>
          <a:xfrm>
            <a:off x="10443433" y="4973478"/>
            <a:ext cx="1871969" cy="1871969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50000"/>
                </a:schemeClr>
              </a:gs>
              <a:gs pos="76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97341A7-60D6-E67A-C5D8-4AADEC5562A3}"/>
              </a:ext>
            </a:extLst>
          </p:cNvPr>
          <p:cNvSpPr txBox="1"/>
          <p:nvPr/>
        </p:nvSpPr>
        <p:spPr>
          <a:xfrm>
            <a:off x="-422896" y="408788"/>
            <a:ext cx="2458425" cy="245842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50000"/>
                </a:schemeClr>
              </a:gs>
              <a:gs pos="76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3C930F7-37D9-B93B-A88B-06D275198A5B}"/>
              </a:ext>
            </a:extLst>
          </p:cNvPr>
          <p:cNvSpPr txBox="1"/>
          <p:nvPr/>
        </p:nvSpPr>
        <p:spPr>
          <a:xfrm>
            <a:off x="116663" y="109280"/>
            <a:ext cx="627320" cy="62732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D7FF4E7-6E59-8DFB-E03F-308A94D231E5}"/>
              </a:ext>
            </a:extLst>
          </p:cNvPr>
          <p:cNvSpPr txBox="1"/>
          <p:nvPr/>
        </p:nvSpPr>
        <p:spPr>
          <a:xfrm>
            <a:off x="205711" y="198328"/>
            <a:ext cx="449224" cy="449224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6011592-46BB-95B8-9D1B-F37739F197E5}"/>
              </a:ext>
            </a:extLst>
          </p:cNvPr>
          <p:cNvSpPr txBox="1"/>
          <p:nvPr/>
        </p:nvSpPr>
        <p:spPr>
          <a:xfrm rot="5400000">
            <a:off x="10818353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FB6805D6-3F88-6651-DC72-2B02345E6718}"/>
              </a:ext>
            </a:extLst>
          </p:cNvPr>
          <p:cNvSpPr txBox="1"/>
          <p:nvPr/>
        </p:nvSpPr>
        <p:spPr>
          <a:xfrm rot="5400000">
            <a:off x="11048700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6D20220-0954-A656-8A6D-17EEAAC5CC8B}"/>
              </a:ext>
            </a:extLst>
          </p:cNvPr>
          <p:cNvSpPr txBox="1"/>
          <p:nvPr/>
        </p:nvSpPr>
        <p:spPr>
          <a:xfrm rot="5400000">
            <a:off x="11279047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BBAB3BA6-6694-138A-DFFF-35D9EEE88C12}"/>
              </a:ext>
            </a:extLst>
          </p:cNvPr>
          <p:cNvSpPr txBox="1"/>
          <p:nvPr/>
        </p:nvSpPr>
        <p:spPr>
          <a:xfrm>
            <a:off x="654935" y="109280"/>
            <a:ext cx="10840453" cy="481263"/>
          </a:xfrm>
          <a:custGeom>
            <a:avLst/>
            <a:gdLst>
              <a:gd name="connsiteX0" fmla="*/ 0 w 10840453"/>
              <a:gd name="connsiteY0" fmla="*/ 0 h 481263"/>
              <a:gd name="connsiteX1" fmla="*/ 9264316 w 10840453"/>
              <a:gd name="connsiteY1" fmla="*/ 0 h 481263"/>
              <a:gd name="connsiteX2" fmla="*/ 9745579 w 10840453"/>
              <a:gd name="connsiteY2" fmla="*/ 481263 h 481263"/>
              <a:gd name="connsiteX3" fmla="*/ 10840453 w 10840453"/>
              <a:gd name="connsiteY3" fmla="*/ 481263 h 481263"/>
            </a:gdLst>
            <a:ahLst/>
            <a:cxnLst/>
            <a:rect l="l" t="t" r="r" b="b"/>
            <a:pathLst>
              <a:path w="10840453" h="481263">
                <a:moveTo>
                  <a:pt x="0" y="0"/>
                </a:moveTo>
                <a:lnTo>
                  <a:pt x="9264316" y="0"/>
                </a:lnTo>
                <a:lnTo>
                  <a:pt x="9745579" y="481263"/>
                </a:lnTo>
                <a:lnTo>
                  <a:pt x="10840453" y="481263"/>
                </a:ln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65187C90-D652-F1BB-C6A4-0133734DF8C2}"/>
              </a:ext>
            </a:extLst>
          </p:cNvPr>
          <p:cNvSpPr txBox="1"/>
          <p:nvPr/>
        </p:nvSpPr>
        <p:spPr>
          <a:xfrm>
            <a:off x="858360" y="184448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MCTS算法</a:t>
            </a:r>
            <a:endParaRPr kumimoji="1"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D0DA0E98-25AF-7AC9-7756-0B938D3C2EE9}"/>
              </a:ext>
            </a:extLst>
          </p:cNvPr>
          <p:cNvSpPr txBox="1"/>
          <p:nvPr/>
        </p:nvSpPr>
        <p:spPr>
          <a:xfrm rot="5400000">
            <a:off x="370023" y="350213"/>
            <a:ext cx="168728" cy="145455"/>
          </a:xfrm>
          <a:prstGeom prst="triangle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">
            <a:extLst>
              <a:ext uri="{FF2B5EF4-FFF2-40B4-BE49-F238E27FC236}">
                <a16:creationId xmlns:a16="http://schemas.microsoft.com/office/drawing/2014/main" id="{FC91449E-5613-2A0B-3837-D406C6CB5D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81659" y="947060"/>
            <a:ext cx="11315700" cy="445084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8C0BB9A-07E1-4EA5-EC50-46E2D0590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231" y="5538054"/>
            <a:ext cx="10097452" cy="83555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C5ABD12-F4F9-3CC5-31E2-E2581CECFDC8}"/>
              </a:ext>
            </a:extLst>
          </p:cNvPr>
          <p:cNvSpPr txBox="1"/>
          <p:nvPr/>
        </p:nvSpPr>
        <p:spPr>
          <a:xfrm>
            <a:off x="7911995" y="6183441"/>
            <a:ext cx="2091438" cy="376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</a:rPr>
              <a:t>神经网络的策略输出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EE7F02E-89E7-A175-E80B-49528357E8B0}"/>
              </a:ext>
            </a:extLst>
          </p:cNvPr>
          <p:cNvCxnSpPr/>
          <p:nvPr/>
        </p:nvCxnSpPr>
        <p:spPr>
          <a:xfrm flipH="1">
            <a:off x="1346886" y="2298357"/>
            <a:ext cx="518984" cy="34104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D8D6451-5AA2-8187-F969-A368BB65ECC7}"/>
              </a:ext>
            </a:extLst>
          </p:cNvPr>
          <p:cNvCxnSpPr>
            <a:cxnSpLocks/>
          </p:cNvCxnSpPr>
          <p:nvPr/>
        </p:nvCxnSpPr>
        <p:spPr>
          <a:xfrm flipV="1">
            <a:off x="6866444" y="793734"/>
            <a:ext cx="893599" cy="9620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AB79FA0-AD2D-B9B0-242E-541223F10168}"/>
              </a:ext>
            </a:extLst>
          </p:cNvPr>
          <p:cNvSpPr txBox="1"/>
          <p:nvPr/>
        </p:nvSpPr>
        <p:spPr>
          <a:xfrm>
            <a:off x="7835395" y="527405"/>
            <a:ext cx="2091438" cy="376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</a:rPr>
              <a:t>神经网络的价值输出</a:t>
            </a:r>
          </a:p>
        </p:txBody>
      </p:sp>
    </p:spTree>
    <p:extLst>
      <p:ext uri="{BB962C8B-B14F-4D97-AF65-F5344CB8AC3E}">
        <p14:creationId xmlns:p14="http://schemas.microsoft.com/office/powerpoint/2010/main" val="964727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8378" y="112594"/>
            <a:ext cx="11995245" cy="6632812"/>
          </a:xfrm>
          <a:prstGeom prst="roundRect">
            <a:avLst>
              <a:gd name="adj" fmla="val 127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443433" y="4973478"/>
            <a:ext cx="1871969" cy="1871969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50000"/>
                </a:schemeClr>
              </a:gs>
              <a:gs pos="76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422896" y="408788"/>
            <a:ext cx="2458425" cy="245842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50000"/>
                </a:schemeClr>
              </a:gs>
              <a:gs pos="76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314940">
            <a:off x="1174862" y="1654614"/>
            <a:ext cx="4253780" cy="4253780"/>
          </a:xfrm>
          <a:prstGeom prst="ellipse">
            <a:avLst/>
          </a:prstGeom>
          <a:noFill/>
          <a:ln w="25400" cap="flat">
            <a:gradFill>
              <a:gsLst>
                <a:gs pos="0">
                  <a:schemeClr val="accent1"/>
                </a:gs>
                <a:gs pos="43000">
                  <a:schemeClr val="accent1">
                    <a:alpha val="0"/>
                  </a:schemeClr>
                </a:gs>
                <a:gs pos="5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8100000" scaled="0"/>
            </a:gradFill>
            <a:miter/>
          </a:ln>
          <a:effectLst>
            <a:outerShdw blurRad="736600" dist="241300" dir="18900000" algn="b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834447" flipH="1" flipV="1">
            <a:off x="886152" y="1365904"/>
            <a:ext cx="4831200" cy="4831200"/>
          </a:xfrm>
          <a:prstGeom prst="arc">
            <a:avLst>
              <a:gd name="adj1" fmla="val 6474421"/>
              <a:gd name="adj2" fmla="val 18143798"/>
            </a:avLst>
          </a:prstGeom>
          <a:noFill/>
          <a:ln w="254000" cap="rnd">
            <a:gradFill>
              <a:gsLst>
                <a:gs pos="0">
                  <a:schemeClr val="accent1"/>
                </a:gs>
                <a:gs pos="98000">
                  <a:schemeClr val="accent1">
                    <a:lumMod val="0"/>
                    <a:lumOff val="100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314940">
            <a:off x="6775562" y="1654614"/>
            <a:ext cx="4253780" cy="4253780"/>
          </a:xfrm>
          <a:prstGeom prst="ellipse">
            <a:avLst/>
          </a:prstGeom>
          <a:noFill/>
          <a:ln w="25400" cap="flat">
            <a:gradFill>
              <a:gsLst>
                <a:gs pos="0">
                  <a:schemeClr val="accent1"/>
                </a:gs>
                <a:gs pos="43000">
                  <a:schemeClr val="accent1">
                    <a:alpha val="0"/>
                  </a:schemeClr>
                </a:gs>
                <a:gs pos="5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8100000" scaled="0"/>
            </a:gradFill>
            <a:miter/>
          </a:ln>
          <a:effectLst>
            <a:outerShdw blurRad="736600" dist="241300" dir="18900000" algn="b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834447" flipH="1" flipV="1">
            <a:off x="6486852" y="1365904"/>
            <a:ext cx="4831200" cy="4831200"/>
          </a:xfrm>
          <a:prstGeom prst="arc">
            <a:avLst>
              <a:gd name="adj1" fmla="val 6474421"/>
              <a:gd name="adj2" fmla="val 18143798"/>
            </a:avLst>
          </a:prstGeom>
          <a:noFill/>
          <a:ln w="254000" cap="rnd">
            <a:gradFill>
              <a:gsLst>
                <a:gs pos="0">
                  <a:schemeClr val="accent1"/>
                </a:gs>
                <a:gs pos="98000">
                  <a:schemeClr val="accent1">
                    <a:lumMod val="0"/>
                    <a:lumOff val="100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44656" y="1824408"/>
            <a:ext cx="3914192" cy="3914193"/>
          </a:xfrm>
          <a:prstGeom prst="ellipse">
            <a:avLst/>
          </a:prstGeom>
          <a:gradFill>
            <a:gsLst>
              <a:gs pos="44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miter/>
          </a:ln>
          <a:effectLst>
            <a:outerShdw blurRad="127000" sx="101000" sy="101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886583" y="1366285"/>
            <a:ext cx="4830339" cy="4830439"/>
          </a:xfrm>
          <a:prstGeom prst="arc">
            <a:avLst>
              <a:gd name="adj1" fmla="val 5468337"/>
              <a:gd name="adj2" fmla="val 15458415"/>
            </a:avLst>
          </a:prstGeom>
          <a:noFill/>
          <a:ln w="254000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0"/>
                    <a:lumOff val="100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1362" y="4714908"/>
            <a:ext cx="278346" cy="278346"/>
          </a:xfrm>
          <a:prstGeom prst="donut">
            <a:avLst>
              <a:gd name="adj" fmla="val 953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7161357">
            <a:off x="5409651" y="4434673"/>
            <a:ext cx="355154" cy="355154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/>
              </a:gs>
              <a:gs pos="100000">
                <a:schemeClr val="accent1">
                  <a:alpha val="50000"/>
                </a:schemeClr>
              </a:gs>
            </a:gsLst>
            <a:lin ang="5400000" scaled="0"/>
          </a:gradFill>
          <a:ln w="25400" cap="sq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803167">
            <a:off x="1150426" y="3105040"/>
            <a:ext cx="188091" cy="188091"/>
          </a:xfrm>
          <a:prstGeom prst="ellipse">
            <a:avLst/>
          </a:prstGeom>
          <a:solidFill>
            <a:schemeClr val="accent1"/>
          </a:solidFill>
          <a:ln w="25400" cap="sq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021904" y="2175476"/>
            <a:ext cx="559696" cy="55969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17500" sx="102000" sy="102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164161" y="2322171"/>
            <a:ext cx="275182" cy="266303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852184" y="2872310"/>
            <a:ext cx="2899136" cy="7231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22860" rIns="45720" bIns="2286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77DF3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价值网络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852184" y="3595501"/>
            <a:ext cx="2899136" cy="14809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评估当前棋局的价值，输出胜率。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945356" y="1824408"/>
            <a:ext cx="3914192" cy="3914193"/>
          </a:xfrm>
          <a:prstGeom prst="ellipse">
            <a:avLst/>
          </a:prstGeom>
          <a:gradFill>
            <a:gsLst>
              <a:gs pos="44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miter/>
          </a:ln>
          <a:effectLst>
            <a:outerShdw blurRad="127000" sx="101000" sy="101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>
            <a:off x="6487283" y="1366285"/>
            <a:ext cx="4830339" cy="4830439"/>
          </a:xfrm>
          <a:prstGeom prst="arc">
            <a:avLst>
              <a:gd name="adj1" fmla="val 5468337"/>
              <a:gd name="adj2" fmla="val 15458415"/>
            </a:avLst>
          </a:prstGeom>
          <a:noFill/>
          <a:ln w="254000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0"/>
                    <a:lumOff val="100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432062" y="4714908"/>
            <a:ext cx="278346" cy="278346"/>
          </a:xfrm>
          <a:prstGeom prst="donut">
            <a:avLst>
              <a:gd name="adj" fmla="val 953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7161357">
            <a:off x="11010351" y="4434673"/>
            <a:ext cx="355154" cy="355154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/>
              </a:gs>
              <a:gs pos="100000">
                <a:schemeClr val="accent1">
                  <a:alpha val="50000"/>
                </a:schemeClr>
              </a:gs>
            </a:gsLst>
            <a:lin ang="5400000" scaled="0"/>
          </a:gradFill>
          <a:ln w="25400" cap="sq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2803167">
            <a:off x="6751126" y="3105040"/>
            <a:ext cx="188091" cy="188091"/>
          </a:xfrm>
          <a:prstGeom prst="ellipse">
            <a:avLst/>
          </a:prstGeom>
          <a:solidFill>
            <a:schemeClr val="accent1"/>
          </a:solidFill>
          <a:ln w="25400" cap="sq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658075" y="2175476"/>
            <a:ext cx="559696" cy="55969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17500" sx="102000" sy="102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488355" y="2872310"/>
            <a:ext cx="2899136" cy="7231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22860" rIns="45720" bIns="2286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77DF3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策略网络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488355" y="3595501"/>
            <a:ext cx="2899136" cy="14809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预测每个可能动作的概率分布。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799024" y="2316405"/>
            <a:ext cx="277798" cy="277838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16663" y="109280"/>
            <a:ext cx="627320" cy="62732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05711" y="198328"/>
            <a:ext cx="449224" cy="449224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5400000">
            <a:off x="10818353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5400000">
            <a:off x="11048700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5400000">
            <a:off x="11279047" y="341497"/>
            <a:ext cx="168728" cy="145455"/>
          </a:xfrm>
          <a:prstGeom prst="triangl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654935" y="109280"/>
            <a:ext cx="10840453" cy="481263"/>
          </a:xfrm>
          <a:custGeom>
            <a:avLst/>
            <a:gdLst>
              <a:gd name="connsiteX0" fmla="*/ 0 w 10840453"/>
              <a:gd name="connsiteY0" fmla="*/ 0 h 481263"/>
              <a:gd name="connsiteX1" fmla="*/ 9264316 w 10840453"/>
              <a:gd name="connsiteY1" fmla="*/ 0 h 481263"/>
              <a:gd name="connsiteX2" fmla="*/ 9745579 w 10840453"/>
              <a:gd name="connsiteY2" fmla="*/ 481263 h 481263"/>
              <a:gd name="connsiteX3" fmla="*/ 10840453 w 10840453"/>
              <a:gd name="connsiteY3" fmla="*/ 481263 h 481263"/>
            </a:gdLst>
            <a:ahLst/>
            <a:cxnLst/>
            <a:rect l="l" t="t" r="r" b="b"/>
            <a:pathLst>
              <a:path w="10840453" h="481263">
                <a:moveTo>
                  <a:pt x="0" y="0"/>
                </a:moveTo>
                <a:lnTo>
                  <a:pt x="9264316" y="0"/>
                </a:lnTo>
                <a:lnTo>
                  <a:pt x="9745579" y="481263"/>
                </a:lnTo>
                <a:lnTo>
                  <a:pt x="10840453" y="481263"/>
                </a:ln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58360" y="184448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神经网络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5400000">
            <a:off x="370023" y="350213"/>
            <a:ext cx="168728" cy="145455"/>
          </a:xfrm>
          <a:prstGeom prst="triangle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77DF3"/>
      </a:accent1>
      <a:accent2>
        <a:srgbClr val="FFC000"/>
      </a:accent2>
      <a:accent3>
        <a:srgbClr val="077DF3"/>
      </a:accent3>
      <a:accent4>
        <a:srgbClr val="FFC000"/>
      </a:accent4>
      <a:accent5>
        <a:srgbClr val="077DF3"/>
      </a:accent5>
      <a:accent6>
        <a:srgbClr val="FFC000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825</Words>
  <Application>Microsoft Office PowerPoint</Application>
  <PresentationFormat>宽屏</PresentationFormat>
  <Paragraphs>128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微软雅黑</vt:lpstr>
      <vt:lpstr>Arial</vt:lpstr>
      <vt:lpstr>OPPOSans H</vt:lpstr>
      <vt:lpstr>OPPOSans B</vt:lpstr>
      <vt:lpstr>Times New Roman</vt:lpstr>
      <vt:lpstr>Source Han Serif</vt:lpstr>
      <vt:lpstr>Source Han Sans CN Bold</vt:lpstr>
      <vt:lpstr>等线</vt:lpstr>
      <vt:lpstr>Source Han Sans</vt:lpstr>
      <vt:lpstr>Source Han Serif SC Regular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千翔 魏</cp:lastModifiedBy>
  <cp:revision>24</cp:revision>
  <dcterms:modified xsi:type="dcterms:W3CDTF">2025-08-09T14:17:25Z</dcterms:modified>
</cp:coreProperties>
</file>